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93" r:id="rId4"/>
    <p:sldId id="294" r:id="rId5"/>
    <p:sldId id="287" r:id="rId6"/>
    <p:sldId id="261" r:id="rId7"/>
    <p:sldId id="295" r:id="rId8"/>
    <p:sldId id="297" r:id="rId9"/>
    <p:sldId id="298" r:id="rId10"/>
    <p:sldId id="299" r:id="rId11"/>
    <p:sldId id="301" r:id="rId12"/>
    <p:sldId id="302" r:id="rId13"/>
    <p:sldId id="303" r:id="rId14"/>
    <p:sldId id="300" r:id="rId15"/>
    <p:sldId id="291" r:id="rId16"/>
    <p:sldId id="268" r:id="rId17"/>
    <p:sldId id="264" r:id="rId18"/>
    <p:sldId id="283" r:id="rId19"/>
    <p:sldId id="266" r:id="rId20"/>
    <p:sldId id="271" r:id="rId21"/>
    <p:sldId id="272" r:id="rId22"/>
    <p:sldId id="270" r:id="rId23"/>
    <p:sldId id="269" r:id="rId24"/>
    <p:sldId id="284" r:id="rId25"/>
    <p:sldId id="274" r:id="rId26"/>
    <p:sldId id="275" r:id="rId27"/>
    <p:sldId id="276" r:id="rId28"/>
    <p:sldId id="304" r:id="rId29"/>
    <p:sldId id="277" r:id="rId30"/>
    <p:sldId id="278" r:id="rId31"/>
    <p:sldId id="279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052" autoAdjust="0"/>
  </p:normalViewPr>
  <p:slideViewPr>
    <p:cSldViewPr snapToGrid="0">
      <p:cViewPr varScale="1">
        <p:scale>
          <a:sx n="111" d="100"/>
          <a:sy n="111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F6373-3B93-4FE7-B536-2A8FC0B5B7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20D2DC9-68F9-4DB0-9169-34713E5AB1E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Заключение</a:t>
          </a:r>
          <a:endParaRPr lang="ru-RU" sz="2400" b="1" dirty="0">
            <a:solidFill>
              <a:schemeClr val="tx1"/>
            </a:solidFill>
          </a:endParaRPr>
        </a:p>
      </dgm:t>
    </dgm:pt>
    <dgm:pt modelId="{A5A8A194-E11D-4E4C-B52F-55925FACA87E}" type="parTrans" cxnId="{43BD6378-AE06-41B7-91F8-6CF1CEB2B81E}">
      <dgm:prSet/>
      <dgm:spPr/>
      <dgm:t>
        <a:bodyPr/>
        <a:lstStyle/>
        <a:p>
          <a:endParaRPr lang="ru-RU"/>
        </a:p>
      </dgm:t>
    </dgm:pt>
    <dgm:pt modelId="{1A80D476-A53F-431F-846C-F0E78C271B63}" type="sibTrans" cxnId="{43BD6378-AE06-41B7-91F8-6CF1CEB2B81E}">
      <dgm:prSet/>
      <dgm:spPr/>
      <dgm:t>
        <a:bodyPr/>
        <a:lstStyle/>
        <a:p>
          <a:endParaRPr lang="ru-RU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617824CC-4AC1-46AD-B49E-E7E5DD2AB7C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Изменение</a:t>
          </a:r>
          <a:endParaRPr lang="ru-RU" sz="2400" b="1" dirty="0">
            <a:solidFill>
              <a:schemeClr val="tx1"/>
            </a:solidFill>
          </a:endParaRPr>
        </a:p>
      </dgm:t>
    </dgm:pt>
    <dgm:pt modelId="{8B958CC6-04D0-4D6C-9380-CB20FF89964F}" type="parTrans" cxnId="{4E0ABE01-D972-4756-8302-161D7831EF9C}">
      <dgm:prSet/>
      <dgm:spPr/>
      <dgm:t>
        <a:bodyPr/>
        <a:lstStyle/>
        <a:p>
          <a:endParaRPr lang="ru-RU"/>
        </a:p>
      </dgm:t>
    </dgm:pt>
    <dgm:pt modelId="{E081F33B-4726-4F1F-A621-CF85422C7139}" type="sibTrans" cxnId="{4E0ABE01-D972-4756-8302-161D7831EF9C}">
      <dgm:prSet/>
      <dgm:spPr/>
      <dgm:t>
        <a:bodyPr/>
        <a:lstStyle/>
        <a:p>
          <a:endParaRPr lang="ru-RU"/>
        </a:p>
      </dgm:t>
    </dgm:pt>
    <dgm:pt modelId="{02F77B8F-5640-492F-BC72-47220C8DF73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Расторжение</a:t>
          </a:r>
          <a:endParaRPr lang="ru-RU" sz="2400" b="1" dirty="0">
            <a:solidFill>
              <a:schemeClr val="tx1"/>
            </a:solidFill>
          </a:endParaRPr>
        </a:p>
      </dgm:t>
    </dgm:pt>
    <dgm:pt modelId="{066DF771-0C57-417C-9D73-3A73D92DC617}" type="parTrans" cxnId="{80542B52-5948-415E-AEA5-45334D4631BB}">
      <dgm:prSet/>
      <dgm:spPr/>
      <dgm:t>
        <a:bodyPr/>
        <a:lstStyle/>
        <a:p>
          <a:endParaRPr lang="ru-RU"/>
        </a:p>
      </dgm:t>
    </dgm:pt>
    <dgm:pt modelId="{765E6A15-E515-4BE0-86B8-4D7A3067A66D}" type="sibTrans" cxnId="{80542B52-5948-415E-AEA5-45334D4631BB}">
      <dgm:prSet/>
      <dgm:spPr/>
      <dgm:t>
        <a:bodyPr/>
        <a:lstStyle/>
        <a:p>
          <a:endParaRPr lang="ru-RU"/>
        </a:p>
      </dgm:t>
    </dgm:pt>
    <dgm:pt modelId="{1BEB7672-FB84-4F92-8BE7-87E03EBC137D}" type="pres">
      <dgm:prSet presAssocID="{825F6373-3B93-4FE7-B536-2A8FC0B5B78A}" presName="Name0" presStyleCnt="0">
        <dgm:presLayoutVars>
          <dgm:dir/>
          <dgm:resizeHandles val="exact"/>
        </dgm:presLayoutVars>
      </dgm:prSet>
      <dgm:spPr/>
    </dgm:pt>
    <dgm:pt modelId="{DDC81B2A-90FB-45C3-8CCB-7434EA88AA7D}" type="pres">
      <dgm:prSet presAssocID="{420D2DC9-68F9-4DB0-9169-34713E5AB1E2}" presName="node" presStyleLbl="node1" presStyleIdx="0" presStyleCnt="3" custScaleX="203520" custScaleY="77705" custLinFactY="-100000" custLinFactNeighborX="-978" custLinFactNeighborY="-128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A8DFC-618E-4DA4-AAB4-8B9774FB396A}" type="pres">
      <dgm:prSet presAssocID="{1A80D476-A53F-431F-846C-F0E78C271B6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64F265F-D556-492D-9C0B-780874ADC07E}" type="pres">
      <dgm:prSet presAssocID="{1A80D476-A53F-431F-846C-F0E78C271B6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F8B2028-C640-4DAA-9D81-66CE1ADDB7F5}" type="pres">
      <dgm:prSet presAssocID="{617824CC-4AC1-46AD-B49E-E7E5DD2AB7C6}" presName="node" presStyleLbl="node1" presStyleIdx="1" presStyleCnt="3" custScaleX="204869" custScaleY="73544" custLinFactY="-68955" custLinFactNeighborX="14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938BC-2402-4FD0-9C6B-D18F0A22ED22}" type="pres">
      <dgm:prSet presAssocID="{E081F33B-4726-4F1F-A621-CF85422C7139}" presName="sibTrans" presStyleLbl="sibTrans2D1" presStyleIdx="1" presStyleCnt="2" custLinFactNeighborX="-4322" custLinFactNeighborY="-2835"/>
      <dgm:spPr/>
      <dgm:t>
        <a:bodyPr/>
        <a:lstStyle/>
        <a:p>
          <a:endParaRPr lang="ru-RU"/>
        </a:p>
      </dgm:t>
    </dgm:pt>
    <dgm:pt modelId="{DC4127FE-E128-4752-9C60-F14A908FBA98}" type="pres">
      <dgm:prSet presAssocID="{E081F33B-4726-4F1F-A621-CF85422C713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D035C81-79F4-47EF-9A61-99875FCFDC3B}" type="pres">
      <dgm:prSet presAssocID="{02F77B8F-5640-492F-BC72-47220C8DF733}" presName="node" presStyleLbl="node1" presStyleIdx="2" presStyleCnt="3" custScaleX="210488" custScaleY="72554" custLinFactY="-100000" custLinFactNeighborX="978" custLinFactNeighborY="-128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BA00-011D-4801-B7F6-CF03CEFB89D5}" type="presOf" srcId="{617824CC-4AC1-46AD-B49E-E7E5DD2AB7C6}" destId="{2F8B2028-C640-4DAA-9D81-66CE1ADDB7F5}" srcOrd="0" destOrd="0" presId="urn:microsoft.com/office/officeart/2005/8/layout/process1"/>
    <dgm:cxn modelId="{43BD6378-AE06-41B7-91F8-6CF1CEB2B81E}" srcId="{825F6373-3B93-4FE7-B536-2A8FC0B5B78A}" destId="{420D2DC9-68F9-4DB0-9169-34713E5AB1E2}" srcOrd="0" destOrd="0" parTransId="{A5A8A194-E11D-4E4C-B52F-55925FACA87E}" sibTransId="{1A80D476-A53F-431F-846C-F0E78C271B63}"/>
    <dgm:cxn modelId="{0E6EA211-BACC-4506-B8D2-CC5CFC25A083}" type="presOf" srcId="{E081F33B-4726-4F1F-A621-CF85422C7139}" destId="{ECA938BC-2402-4FD0-9C6B-D18F0A22ED22}" srcOrd="0" destOrd="0" presId="urn:microsoft.com/office/officeart/2005/8/layout/process1"/>
    <dgm:cxn modelId="{106A3E18-2D65-4834-BC00-A1C590056FD4}" type="presOf" srcId="{420D2DC9-68F9-4DB0-9169-34713E5AB1E2}" destId="{DDC81B2A-90FB-45C3-8CCB-7434EA88AA7D}" srcOrd="0" destOrd="0" presId="urn:microsoft.com/office/officeart/2005/8/layout/process1"/>
    <dgm:cxn modelId="{7CA0E032-D946-4428-9613-DE109EDBABE9}" type="presOf" srcId="{1A80D476-A53F-431F-846C-F0E78C271B63}" destId="{B64F265F-D556-492D-9C0B-780874ADC07E}" srcOrd="1" destOrd="0" presId="urn:microsoft.com/office/officeart/2005/8/layout/process1"/>
    <dgm:cxn modelId="{4E0ABE01-D972-4756-8302-161D7831EF9C}" srcId="{825F6373-3B93-4FE7-B536-2A8FC0B5B78A}" destId="{617824CC-4AC1-46AD-B49E-E7E5DD2AB7C6}" srcOrd="1" destOrd="0" parTransId="{8B958CC6-04D0-4D6C-9380-CB20FF89964F}" sibTransId="{E081F33B-4726-4F1F-A621-CF85422C7139}"/>
    <dgm:cxn modelId="{E95E3E8B-E57F-4BEB-85F6-DEE53688FF17}" type="presOf" srcId="{825F6373-3B93-4FE7-B536-2A8FC0B5B78A}" destId="{1BEB7672-FB84-4F92-8BE7-87E03EBC137D}" srcOrd="0" destOrd="0" presId="urn:microsoft.com/office/officeart/2005/8/layout/process1"/>
    <dgm:cxn modelId="{BF92E817-13F6-4869-B449-344BAB5C4A37}" type="presOf" srcId="{1A80D476-A53F-431F-846C-F0E78C271B63}" destId="{DF0A8DFC-618E-4DA4-AAB4-8B9774FB396A}" srcOrd="0" destOrd="0" presId="urn:microsoft.com/office/officeart/2005/8/layout/process1"/>
    <dgm:cxn modelId="{EE13242A-D5ED-45AF-99A0-02C30D48243C}" type="presOf" srcId="{02F77B8F-5640-492F-BC72-47220C8DF733}" destId="{7D035C81-79F4-47EF-9A61-99875FCFDC3B}" srcOrd="0" destOrd="0" presId="urn:microsoft.com/office/officeart/2005/8/layout/process1"/>
    <dgm:cxn modelId="{80542B52-5948-415E-AEA5-45334D4631BB}" srcId="{825F6373-3B93-4FE7-B536-2A8FC0B5B78A}" destId="{02F77B8F-5640-492F-BC72-47220C8DF733}" srcOrd="2" destOrd="0" parTransId="{066DF771-0C57-417C-9D73-3A73D92DC617}" sibTransId="{765E6A15-E515-4BE0-86B8-4D7A3067A66D}"/>
    <dgm:cxn modelId="{3F515EEB-DD62-4446-8011-D5021E06EA15}" type="presOf" srcId="{E081F33B-4726-4F1F-A621-CF85422C7139}" destId="{DC4127FE-E128-4752-9C60-F14A908FBA98}" srcOrd="1" destOrd="0" presId="urn:microsoft.com/office/officeart/2005/8/layout/process1"/>
    <dgm:cxn modelId="{0ABCB3FE-5651-4F08-9D29-CB37CEE23D56}" type="presParOf" srcId="{1BEB7672-FB84-4F92-8BE7-87E03EBC137D}" destId="{DDC81B2A-90FB-45C3-8CCB-7434EA88AA7D}" srcOrd="0" destOrd="0" presId="urn:microsoft.com/office/officeart/2005/8/layout/process1"/>
    <dgm:cxn modelId="{83A40A70-C93E-4C9A-A0E1-109D12D29AA6}" type="presParOf" srcId="{1BEB7672-FB84-4F92-8BE7-87E03EBC137D}" destId="{DF0A8DFC-618E-4DA4-AAB4-8B9774FB396A}" srcOrd="1" destOrd="0" presId="urn:microsoft.com/office/officeart/2005/8/layout/process1"/>
    <dgm:cxn modelId="{6446D2BB-7A19-44EE-8262-38C87FFCC9DC}" type="presParOf" srcId="{DF0A8DFC-618E-4DA4-AAB4-8B9774FB396A}" destId="{B64F265F-D556-492D-9C0B-780874ADC07E}" srcOrd="0" destOrd="0" presId="urn:microsoft.com/office/officeart/2005/8/layout/process1"/>
    <dgm:cxn modelId="{EBD99543-8443-47D0-83E0-BEC2E35BC8EA}" type="presParOf" srcId="{1BEB7672-FB84-4F92-8BE7-87E03EBC137D}" destId="{2F8B2028-C640-4DAA-9D81-66CE1ADDB7F5}" srcOrd="2" destOrd="0" presId="urn:microsoft.com/office/officeart/2005/8/layout/process1"/>
    <dgm:cxn modelId="{0E127ABE-D3E2-4FBD-A8B6-41E6C73EC02D}" type="presParOf" srcId="{1BEB7672-FB84-4F92-8BE7-87E03EBC137D}" destId="{ECA938BC-2402-4FD0-9C6B-D18F0A22ED22}" srcOrd="3" destOrd="0" presId="urn:microsoft.com/office/officeart/2005/8/layout/process1"/>
    <dgm:cxn modelId="{BD8EF85A-2F96-4CFA-9B7E-CB5CC2717250}" type="presParOf" srcId="{ECA938BC-2402-4FD0-9C6B-D18F0A22ED22}" destId="{DC4127FE-E128-4752-9C60-F14A908FBA98}" srcOrd="0" destOrd="0" presId="urn:microsoft.com/office/officeart/2005/8/layout/process1"/>
    <dgm:cxn modelId="{7266F693-F011-4937-8016-D4B08F4E5060}" type="presParOf" srcId="{1BEB7672-FB84-4F92-8BE7-87E03EBC137D}" destId="{7D035C81-79F4-47EF-9A61-99875FCFDC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51DEE-3B1C-4E41-8046-E0D8BE4C2D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966047-9B50-4F79-A6E3-F0CA04EBD67C}">
      <dgm:prSet phldrT="[Текст]"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</a:rPr>
            <a:t>На неопределенный срок </a:t>
          </a:r>
          <a:endParaRPr lang="ru-RU" sz="2800" b="1" dirty="0">
            <a:solidFill>
              <a:schemeClr val="tx1"/>
            </a:solidFill>
          </a:endParaRPr>
        </a:p>
      </dgm:t>
    </dgm:pt>
    <dgm:pt modelId="{C8E1F1B9-5A36-4C44-85A6-055880B9CEB2}" type="parTrans" cxnId="{DB599D5F-3308-4A90-8A98-AF1FC82D3AC5}">
      <dgm:prSet/>
      <dgm:spPr/>
      <dgm:t>
        <a:bodyPr/>
        <a:lstStyle/>
        <a:p>
          <a:endParaRPr lang="ru-RU"/>
        </a:p>
      </dgm:t>
    </dgm:pt>
    <dgm:pt modelId="{CA5212B2-0D2B-41D0-95CB-506969C0DE6D}" type="sibTrans" cxnId="{DB599D5F-3308-4A90-8A98-AF1FC82D3AC5}">
      <dgm:prSet/>
      <dgm:spPr/>
      <dgm:t>
        <a:bodyPr/>
        <a:lstStyle/>
        <a:p>
          <a:endParaRPr lang="ru-RU"/>
        </a:p>
      </dgm:t>
    </dgm:pt>
    <dgm:pt modelId="{F9A36B36-8227-4E22-88B1-B53E951D0A56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tx1"/>
              </a:solidFill>
            </a:rPr>
            <a:t>На определенный срок (не более пяти лет (срочный трудовой договор) </a:t>
          </a:r>
          <a:endParaRPr lang="ru-RU" sz="2000" b="1" dirty="0">
            <a:solidFill>
              <a:schemeClr val="tx1"/>
            </a:solidFill>
          </a:endParaRPr>
        </a:p>
      </dgm:t>
    </dgm:pt>
    <dgm:pt modelId="{228C707E-C676-466F-B866-B5BC51D71062}" type="parTrans" cxnId="{A6019C7E-C4EF-4F26-BF7A-A704319249BB}">
      <dgm:prSet/>
      <dgm:spPr/>
      <dgm:t>
        <a:bodyPr/>
        <a:lstStyle/>
        <a:p>
          <a:endParaRPr lang="ru-RU"/>
        </a:p>
      </dgm:t>
    </dgm:pt>
    <dgm:pt modelId="{CB446783-19E0-4012-AE6F-C4BF9CE27355}" type="sibTrans" cxnId="{A6019C7E-C4EF-4F26-BF7A-A704319249BB}">
      <dgm:prSet/>
      <dgm:spPr/>
      <dgm:t>
        <a:bodyPr/>
        <a:lstStyle/>
        <a:p>
          <a:endParaRPr lang="ru-RU"/>
        </a:p>
      </dgm:t>
    </dgm:pt>
    <dgm:pt modelId="{CB08DDD4-783F-47E0-809E-AFF81A41009E}" type="pres">
      <dgm:prSet presAssocID="{61E51DEE-3B1C-4E41-8046-E0D8BE4C2D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EC687-384E-4417-B3AC-4ED65F289BCD}" type="pres">
      <dgm:prSet presAssocID="{C7966047-9B50-4F79-A6E3-F0CA04EBD67C}" presName="parentText" presStyleLbl="node1" presStyleIdx="0" presStyleCnt="2" custScaleX="47992" custScaleY="78963" custLinFactY="-61946" custLinFactNeighborX="-260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FA1C6-B32F-4DD0-B331-BF5D26B8429B}" type="pres">
      <dgm:prSet presAssocID="{CA5212B2-0D2B-41D0-95CB-506969C0DE6D}" presName="spacer" presStyleCnt="0"/>
      <dgm:spPr/>
    </dgm:pt>
    <dgm:pt modelId="{FBC7DBD8-7E9F-4FFD-BE91-27941D62938C}" type="pres">
      <dgm:prSet presAssocID="{F9A36B36-8227-4E22-88B1-B53E951D0A56}" presName="parentText" presStyleLbl="node1" presStyleIdx="1" presStyleCnt="2" custScaleX="46887" custScaleY="80493" custLinFactY="-141624" custLinFactNeighborX="2495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5F29B6-7B46-4B4A-9A54-2F63667076EA}" type="presOf" srcId="{61E51DEE-3B1C-4E41-8046-E0D8BE4C2D86}" destId="{CB08DDD4-783F-47E0-809E-AFF81A41009E}" srcOrd="0" destOrd="0" presId="urn:microsoft.com/office/officeart/2005/8/layout/vList2"/>
    <dgm:cxn modelId="{DB599D5F-3308-4A90-8A98-AF1FC82D3AC5}" srcId="{61E51DEE-3B1C-4E41-8046-E0D8BE4C2D86}" destId="{C7966047-9B50-4F79-A6E3-F0CA04EBD67C}" srcOrd="0" destOrd="0" parTransId="{C8E1F1B9-5A36-4C44-85A6-055880B9CEB2}" sibTransId="{CA5212B2-0D2B-41D0-95CB-506969C0DE6D}"/>
    <dgm:cxn modelId="{1E67DE03-99D4-40FD-8318-873A2E245942}" type="presOf" srcId="{C7966047-9B50-4F79-A6E3-F0CA04EBD67C}" destId="{6F0EC687-384E-4417-B3AC-4ED65F289BCD}" srcOrd="0" destOrd="0" presId="urn:microsoft.com/office/officeart/2005/8/layout/vList2"/>
    <dgm:cxn modelId="{A6019C7E-C4EF-4F26-BF7A-A704319249BB}" srcId="{61E51DEE-3B1C-4E41-8046-E0D8BE4C2D86}" destId="{F9A36B36-8227-4E22-88B1-B53E951D0A56}" srcOrd="1" destOrd="0" parTransId="{228C707E-C676-466F-B866-B5BC51D71062}" sibTransId="{CB446783-19E0-4012-AE6F-C4BF9CE27355}"/>
    <dgm:cxn modelId="{FF7EFBC9-2A1E-48AC-8B11-D0CA2177B2BA}" type="presOf" srcId="{F9A36B36-8227-4E22-88B1-B53E951D0A56}" destId="{FBC7DBD8-7E9F-4FFD-BE91-27941D62938C}" srcOrd="0" destOrd="0" presId="urn:microsoft.com/office/officeart/2005/8/layout/vList2"/>
    <dgm:cxn modelId="{D920D110-6CF2-4D88-A0F7-7AC985100047}" type="presParOf" srcId="{CB08DDD4-783F-47E0-809E-AFF81A41009E}" destId="{6F0EC687-384E-4417-B3AC-4ED65F289BCD}" srcOrd="0" destOrd="0" presId="urn:microsoft.com/office/officeart/2005/8/layout/vList2"/>
    <dgm:cxn modelId="{AF12C421-1323-4BB1-B3C5-556BDBBD404F}" type="presParOf" srcId="{CB08DDD4-783F-47E0-809E-AFF81A41009E}" destId="{005FA1C6-B32F-4DD0-B331-BF5D26B8429B}" srcOrd="1" destOrd="0" presId="urn:microsoft.com/office/officeart/2005/8/layout/vList2"/>
    <dgm:cxn modelId="{6E8F0446-C273-400A-AB00-FAC969792B25}" type="presParOf" srcId="{CB08DDD4-783F-47E0-809E-AFF81A41009E}" destId="{FBC7DBD8-7E9F-4FFD-BE91-27941D62938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C250E9-EBD3-4D00-A057-52A16FE8E9E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3A14AB-8DC0-4CCA-8135-961AA47C7DB7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sz="2800" b="1" dirty="0" smtClean="0">
              <a:solidFill>
                <a:schemeClr val="tx1"/>
              </a:solidFill>
              <a:latin typeface="+mn-lt"/>
            </a:rPr>
            <a:t>На основании заключенного трудового договора                                   </a:t>
          </a:r>
          <a:endParaRPr lang="ru-RU" sz="2800" b="1" dirty="0">
            <a:solidFill>
              <a:schemeClr val="tx1"/>
            </a:solidFill>
            <a:latin typeface="+mn-lt"/>
          </a:endParaRPr>
        </a:p>
      </dgm:t>
    </dgm:pt>
    <dgm:pt modelId="{A5CC225E-0908-471C-8E65-7C9FB4F1CB09}" type="parTrans" cxnId="{90FEC05B-0B26-4468-A288-5DC8D8302C60}">
      <dgm:prSet/>
      <dgm:spPr/>
      <dgm:t>
        <a:bodyPr/>
        <a:lstStyle/>
        <a:p>
          <a:endParaRPr lang="ru-RU"/>
        </a:p>
      </dgm:t>
    </dgm:pt>
    <dgm:pt modelId="{82DF06C6-2F4A-4A9D-BE33-25B9F41FE1D9}" type="sibTrans" cxnId="{90FEC05B-0B26-4468-A288-5DC8D8302C60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233EEAC-1218-45BD-B1EC-69B197891407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just"/>
          <a:r>
            <a:rPr lang="ru-RU" sz="2800" b="1" dirty="0" smtClean="0">
              <a:solidFill>
                <a:schemeClr val="tx1"/>
              </a:solidFill>
              <a:latin typeface="+mn-lt"/>
            </a:rPr>
            <a:t>Оформляется приказ работодателя о приеме на работу</a:t>
          </a:r>
          <a:endParaRPr lang="ru-RU" sz="2800" b="1" dirty="0">
            <a:solidFill>
              <a:schemeClr val="tx1"/>
            </a:solidFill>
            <a:latin typeface="+mn-lt"/>
          </a:endParaRPr>
        </a:p>
      </dgm:t>
    </dgm:pt>
    <dgm:pt modelId="{6BC84EB1-B4D1-4517-83D0-9B31D328F5E4}" type="parTrans" cxnId="{D6F35E83-27B6-4F89-8C3A-C7DDAB657D28}">
      <dgm:prSet/>
      <dgm:spPr/>
      <dgm:t>
        <a:bodyPr/>
        <a:lstStyle/>
        <a:p>
          <a:endParaRPr lang="ru-RU"/>
        </a:p>
      </dgm:t>
    </dgm:pt>
    <dgm:pt modelId="{2A9FFBA7-57D5-48CD-BF1F-3F2D276C402A}" type="sibTrans" cxnId="{D6F35E83-27B6-4F89-8C3A-C7DDAB657D28}">
      <dgm:prSet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050193-98A4-4EF8-8193-471A94DCEAB7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sz="2800" b="1" dirty="0" smtClean="0">
              <a:solidFill>
                <a:schemeClr val="tx1"/>
              </a:solidFill>
              <a:latin typeface="+mn-lt"/>
            </a:rPr>
            <a:t>Содержание приказа      работодателя должно соответствовать условиям трудового договора</a:t>
          </a:r>
          <a:endParaRPr lang="ru-RU" sz="2800" b="1" dirty="0">
            <a:solidFill>
              <a:schemeClr val="tx1"/>
            </a:solidFill>
            <a:latin typeface="+mn-lt"/>
          </a:endParaRPr>
        </a:p>
      </dgm:t>
    </dgm:pt>
    <dgm:pt modelId="{F1D8245C-5DC0-4C34-A2CE-AD743CBCBE84}" type="parTrans" cxnId="{776AFB16-FB83-4AAD-BC30-AAB73ADF9C5A}">
      <dgm:prSet/>
      <dgm:spPr/>
      <dgm:t>
        <a:bodyPr/>
        <a:lstStyle/>
        <a:p>
          <a:endParaRPr lang="ru-RU"/>
        </a:p>
      </dgm:t>
    </dgm:pt>
    <dgm:pt modelId="{BA296422-FD50-4818-94E1-480CF2792CA9}" type="sibTrans" cxnId="{776AFB16-FB83-4AAD-BC30-AAB73ADF9C5A}">
      <dgm:prSet/>
      <dgm:spPr/>
      <dgm:t>
        <a:bodyPr/>
        <a:lstStyle/>
        <a:p>
          <a:endParaRPr lang="ru-RU"/>
        </a:p>
      </dgm:t>
    </dgm:pt>
    <dgm:pt modelId="{E4694E16-B16D-43B9-8D17-4054E69C502F}" type="pres">
      <dgm:prSet presAssocID="{8EC250E9-EBD3-4D00-A057-52A16FE8E9E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4DAD14-89ED-4C21-A10F-782E623663B1}" type="pres">
      <dgm:prSet presAssocID="{8EC250E9-EBD3-4D00-A057-52A16FE8E9EC}" presName="dummyMaxCanvas" presStyleCnt="0">
        <dgm:presLayoutVars/>
      </dgm:prSet>
      <dgm:spPr/>
    </dgm:pt>
    <dgm:pt modelId="{A8A43094-69EB-4312-ABF8-23325C35BBF9}" type="pres">
      <dgm:prSet presAssocID="{8EC250E9-EBD3-4D00-A057-52A16FE8E9EC}" presName="ThreeNodes_1" presStyleLbl="node1" presStyleIdx="0" presStyleCnt="3" custLinFactNeighborX="-858" custLinFactNeighborY="1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854E1-A1AB-4719-AFD2-FEDF13DB8EB0}" type="pres">
      <dgm:prSet presAssocID="{8EC250E9-EBD3-4D00-A057-52A16FE8E9EC}" presName="ThreeNodes_2" presStyleLbl="node1" presStyleIdx="1" presStyleCnt="3" custLinFactNeighborX="-1140" custLinFactNeighborY="-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B08F1-52E5-4282-ADDC-E7731A52A429}" type="pres">
      <dgm:prSet presAssocID="{8EC250E9-EBD3-4D00-A057-52A16FE8E9EC}" presName="ThreeNodes_3" presStyleLbl="node1" presStyleIdx="2" presStyleCnt="3" custScaleY="116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0A4A3-BFBF-47F1-8A04-1F83F4095D65}" type="pres">
      <dgm:prSet presAssocID="{8EC250E9-EBD3-4D00-A057-52A16FE8E9E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61B82-8C01-48D8-8E31-1C943FF239DA}" type="pres">
      <dgm:prSet presAssocID="{8EC250E9-EBD3-4D00-A057-52A16FE8E9EC}" presName="ThreeConn_2-3" presStyleLbl="fgAccFollowNode1" presStyleIdx="1" presStyleCnt="2" custLinFactNeighborX="-8547" custLinFactNeighborY="-4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4A711-DB3F-4485-B410-A258DCEB2D2F}" type="pres">
      <dgm:prSet presAssocID="{8EC250E9-EBD3-4D00-A057-52A16FE8E9E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EF753-8EB3-485A-9633-FE1314CAFCD1}" type="pres">
      <dgm:prSet presAssocID="{8EC250E9-EBD3-4D00-A057-52A16FE8E9E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A609E-B6F6-4A91-A550-62BAB4B8C803}" type="pres">
      <dgm:prSet presAssocID="{8EC250E9-EBD3-4D00-A057-52A16FE8E9E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EC05B-0B26-4468-A288-5DC8D8302C60}" srcId="{8EC250E9-EBD3-4D00-A057-52A16FE8E9EC}" destId="{043A14AB-8DC0-4CCA-8135-961AA47C7DB7}" srcOrd="0" destOrd="0" parTransId="{A5CC225E-0908-471C-8E65-7C9FB4F1CB09}" sibTransId="{82DF06C6-2F4A-4A9D-BE33-25B9F41FE1D9}"/>
    <dgm:cxn modelId="{CC8813E8-D396-486D-AD81-44111D04430D}" type="presOf" srcId="{A233EEAC-1218-45BD-B1EC-69B197891407}" destId="{905EF753-8EB3-485A-9633-FE1314CAFCD1}" srcOrd="1" destOrd="0" presId="urn:microsoft.com/office/officeart/2005/8/layout/vProcess5"/>
    <dgm:cxn modelId="{444D79E7-ACCF-4BE5-AD10-A64CEB6DDEFF}" type="presOf" srcId="{A233EEAC-1218-45BD-B1EC-69B197891407}" destId="{66A854E1-A1AB-4719-AFD2-FEDF13DB8EB0}" srcOrd="0" destOrd="0" presId="urn:microsoft.com/office/officeart/2005/8/layout/vProcess5"/>
    <dgm:cxn modelId="{AF43640A-6B3E-4B73-9418-0692A76A14C7}" type="presOf" srcId="{5B050193-98A4-4EF8-8193-471A94DCEAB7}" destId="{A5DA609E-B6F6-4A91-A550-62BAB4B8C803}" srcOrd="1" destOrd="0" presId="urn:microsoft.com/office/officeart/2005/8/layout/vProcess5"/>
    <dgm:cxn modelId="{C7749D50-905E-4900-A207-6EDEE594F1AB}" type="presOf" srcId="{043A14AB-8DC0-4CCA-8135-961AA47C7DB7}" destId="{A8A43094-69EB-4312-ABF8-23325C35BBF9}" srcOrd="0" destOrd="0" presId="urn:microsoft.com/office/officeart/2005/8/layout/vProcess5"/>
    <dgm:cxn modelId="{2954B36D-3A28-40D2-9188-396708AF2B89}" type="presOf" srcId="{2A9FFBA7-57D5-48CD-BF1F-3F2D276C402A}" destId="{18961B82-8C01-48D8-8E31-1C943FF239DA}" srcOrd="0" destOrd="0" presId="urn:microsoft.com/office/officeart/2005/8/layout/vProcess5"/>
    <dgm:cxn modelId="{D6F35E83-27B6-4F89-8C3A-C7DDAB657D28}" srcId="{8EC250E9-EBD3-4D00-A057-52A16FE8E9EC}" destId="{A233EEAC-1218-45BD-B1EC-69B197891407}" srcOrd="1" destOrd="0" parTransId="{6BC84EB1-B4D1-4517-83D0-9B31D328F5E4}" sibTransId="{2A9FFBA7-57D5-48CD-BF1F-3F2D276C402A}"/>
    <dgm:cxn modelId="{776AFB16-FB83-4AAD-BC30-AAB73ADF9C5A}" srcId="{8EC250E9-EBD3-4D00-A057-52A16FE8E9EC}" destId="{5B050193-98A4-4EF8-8193-471A94DCEAB7}" srcOrd="2" destOrd="0" parTransId="{F1D8245C-5DC0-4C34-A2CE-AD743CBCBE84}" sibTransId="{BA296422-FD50-4818-94E1-480CF2792CA9}"/>
    <dgm:cxn modelId="{14981862-1685-4CF0-86FB-F064B45420CC}" type="presOf" srcId="{043A14AB-8DC0-4CCA-8135-961AA47C7DB7}" destId="{0174A711-DB3F-4485-B410-A258DCEB2D2F}" srcOrd="1" destOrd="0" presId="urn:microsoft.com/office/officeart/2005/8/layout/vProcess5"/>
    <dgm:cxn modelId="{56671D12-DD65-4AD2-9F47-94DE5A0B19C2}" type="presOf" srcId="{82DF06C6-2F4A-4A9D-BE33-25B9F41FE1D9}" destId="{9840A4A3-BFBF-47F1-8A04-1F83F4095D65}" srcOrd="0" destOrd="0" presId="urn:microsoft.com/office/officeart/2005/8/layout/vProcess5"/>
    <dgm:cxn modelId="{A1D3D885-2893-4A83-8A58-4FA69EFC0ACF}" type="presOf" srcId="{8EC250E9-EBD3-4D00-A057-52A16FE8E9EC}" destId="{E4694E16-B16D-43B9-8D17-4054E69C502F}" srcOrd="0" destOrd="0" presId="urn:microsoft.com/office/officeart/2005/8/layout/vProcess5"/>
    <dgm:cxn modelId="{85E67C50-E6CD-4F11-A52C-8229DCC80370}" type="presOf" srcId="{5B050193-98A4-4EF8-8193-471A94DCEAB7}" destId="{070B08F1-52E5-4282-ADDC-E7731A52A429}" srcOrd="0" destOrd="0" presId="urn:microsoft.com/office/officeart/2005/8/layout/vProcess5"/>
    <dgm:cxn modelId="{922697F8-9759-4129-B118-D89644B88147}" type="presParOf" srcId="{E4694E16-B16D-43B9-8D17-4054E69C502F}" destId="{654DAD14-89ED-4C21-A10F-782E623663B1}" srcOrd="0" destOrd="0" presId="urn:microsoft.com/office/officeart/2005/8/layout/vProcess5"/>
    <dgm:cxn modelId="{EC3004BE-6EDC-449F-92D2-98936879E0A6}" type="presParOf" srcId="{E4694E16-B16D-43B9-8D17-4054E69C502F}" destId="{A8A43094-69EB-4312-ABF8-23325C35BBF9}" srcOrd="1" destOrd="0" presId="urn:microsoft.com/office/officeart/2005/8/layout/vProcess5"/>
    <dgm:cxn modelId="{14B92668-12F4-466C-A20F-73D6CDAD948A}" type="presParOf" srcId="{E4694E16-B16D-43B9-8D17-4054E69C502F}" destId="{66A854E1-A1AB-4719-AFD2-FEDF13DB8EB0}" srcOrd="2" destOrd="0" presId="urn:microsoft.com/office/officeart/2005/8/layout/vProcess5"/>
    <dgm:cxn modelId="{EA5E17CB-B578-40BB-B1D9-9C5F19E176A2}" type="presParOf" srcId="{E4694E16-B16D-43B9-8D17-4054E69C502F}" destId="{070B08F1-52E5-4282-ADDC-E7731A52A429}" srcOrd="3" destOrd="0" presId="urn:microsoft.com/office/officeart/2005/8/layout/vProcess5"/>
    <dgm:cxn modelId="{49FE4A86-363D-40FF-BF00-CCE0B003BF12}" type="presParOf" srcId="{E4694E16-B16D-43B9-8D17-4054E69C502F}" destId="{9840A4A3-BFBF-47F1-8A04-1F83F4095D65}" srcOrd="4" destOrd="0" presId="urn:microsoft.com/office/officeart/2005/8/layout/vProcess5"/>
    <dgm:cxn modelId="{D312C71F-8CB1-4FDF-A86C-9A5A5D64C8AE}" type="presParOf" srcId="{E4694E16-B16D-43B9-8D17-4054E69C502F}" destId="{18961B82-8C01-48D8-8E31-1C943FF239DA}" srcOrd="5" destOrd="0" presId="urn:microsoft.com/office/officeart/2005/8/layout/vProcess5"/>
    <dgm:cxn modelId="{D977E56C-E129-48A0-A24E-93BED4ED6BC0}" type="presParOf" srcId="{E4694E16-B16D-43B9-8D17-4054E69C502F}" destId="{0174A711-DB3F-4485-B410-A258DCEB2D2F}" srcOrd="6" destOrd="0" presId="urn:microsoft.com/office/officeart/2005/8/layout/vProcess5"/>
    <dgm:cxn modelId="{0C93F693-1EBB-40AA-ACFC-ECB9EDD3C69D}" type="presParOf" srcId="{E4694E16-B16D-43B9-8D17-4054E69C502F}" destId="{905EF753-8EB3-485A-9633-FE1314CAFCD1}" srcOrd="7" destOrd="0" presId="urn:microsoft.com/office/officeart/2005/8/layout/vProcess5"/>
    <dgm:cxn modelId="{D36D07EF-F256-4CB3-B75E-DA8C856B0691}" type="presParOf" srcId="{E4694E16-B16D-43B9-8D17-4054E69C502F}" destId="{A5DA609E-B6F6-4A91-A550-62BAB4B8C80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C213FC-DE6E-488C-B9B3-3D03EAC4FE5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534D4E-68C9-4EA6-AB87-DAB044FB3FF2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+mn-lt"/>
            </a:rPr>
            <a:t>Выплата выходных пособий - статья 178 ТК РФ </a:t>
          </a:r>
          <a:endParaRPr lang="ru-RU" sz="2400" b="1" dirty="0">
            <a:solidFill>
              <a:schemeClr val="tx1"/>
            </a:solidFill>
            <a:latin typeface="+mn-lt"/>
          </a:endParaRPr>
        </a:p>
      </dgm:t>
    </dgm:pt>
    <dgm:pt modelId="{BAF8B881-0302-444B-9A36-4F569E24F45E}" type="parTrans" cxnId="{3FE7C5C3-726D-425F-B583-5C2911722504}">
      <dgm:prSet/>
      <dgm:spPr/>
      <dgm:t>
        <a:bodyPr/>
        <a:lstStyle/>
        <a:p>
          <a:endParaRPr lang="ru-RU"/>
        </a:p>
      </dgm:t>
    </dgm:pt>
    <dgm:pt modelId="{F7723546-BC9E-43ED-9EE6-5A9A2C12D4F1}" type="sibTrans" cxnId="{3FE7C5C3-726D-425F-B583-5C2911722504}">
      <dgm:prSet/>
      <dgm:spPr/>
      <dgm:t>
        <a:bodyPr/>
        <a:lstStyle/>
        <a:p>
          <a:endParaRPr lang="ru-RU"/>
        </a:p>
      </dgm:t>
    </dgm:pt>
    <dgm:pt modelId="{AA423EEF-6A99-44C3-8CF7-815182FD2259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+mn-lt"/>
            </a:rPr>
            <a:t>Преимущественное право на оставление на работе – статья 179 ТК РФ</a:t>
          </a:r>
          <a:endParaRPr lang="ru-RU" sz="2400" b="1" dirty="0">
            <a:solidFill>
              <a:schemeClr val="tx1"/>
            </a:solidFill>
            <a:latin typeface="+mn-lt"/>
          </a:endParaRPr>
        </a:p>
      </dgm:t>
    </dgm:pt>
    <dgm:pt modelId="{51CDD224-20A5-49C3-A3F3-3AC4B72DFD61}" type="parTrans" cxnId="{758EA19A-9912-426A-9E3A-B03756C72A8F}">
      <dgm:prSet/>
      <dgm:spPr/>
      <dgm:t>
        <a:bodyPr/>
        <a:lstStyle/>
        <a:p>
          <a:endParaRPr lang="ru-RU"/>
        </a:p>
      </dgm:t>
    </dgm:pt>
    <dgm:pt modelId="{08F98EEC-C731-42DF-A154-17A7CB7DE20E}" type="sibTrans" cxnId="{758EA19A-9912-426A-9E3A-B03756C72A8F}">
      <dgm:prSet/>
      <dgm:spPr/>
      <dgm:t>
        <a:bodyPr/>
        <a:lstStyle/>
        <a:p>
          <a:endParaRPr lang="ru-RU"/>
        </a:p>
      </dgm:t>
    </dgm:pt>
    <dgm:pt modelId="{0C44CDDB-1C07-4958-B4A6-8D2DBF735B36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+mn-lt"/>
            </a:rPr>
            <a:t>Гарантии и компенсации работникам при ликвидации, сокращении численности или штата  работников организации  - статья 180 ТК РФ</a:t>
          </a:r>
          <a:endParaRPr lang="ru-RU" sz="2400" b="1" dirty="0">
            <a:solidFill>
              <a:schemeClr val="tx1"/>
            </a:solidFill>
            <a:latin typeface="+mn-lt"/>
          </a:endParaRPr>
        </a:p>
      </dgm:t>
    </dgm:pt>
    <dgm:pt modelId="{3E772A32-0084-4069-A8B4-475F626AD062}" type="parTrans" cxnId="{857C3330-03A8-4EAB-95E8-3E5F2AC261AE}">
      <dgm:prSet/>
      <dgm:spPr/>
      <dgm:t>
        <a:bodyPr/>
        <a:lstStyle/>
        <a:p>
          <a:endParaRPr lang="ru-RU"/>
        </a:p>
      </dgm:t>
    </dgm:pt>
    <dgm:pt modelId="{E00933ED-00F5-43A1-84F9-F801B184A736}" type="sibTrans" cxnId="{857C3330-03A8-4EAB-95E8-3E5F2AC261AE}">
      <dgm:prSet/>
      <dgm:spPr/>
      <dgm:t>
        <a:bodyPr/>
        <a:lstStyle/>
        <a:p>
          <a:endParaRPr lang="ru-RU"/>
        </a:p>
      </dgm:t>
    </dgm:pt>
    <dgm:pt modelId="{4CF470B2-0296-497C-AF9C-E536D737E134}" type="pres">
      <dgm:prSet presAssocID="{82C213FC-DE6E-488C-B9B3-3D03EAC4FE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62865-7037-444F-A316-F117F8C74856}" type="pres">
      <dgm:prSet presAssocID="{CB534D4E-68C9-4EA6-AB87-DAB044FB3FF2}" presName="parentLin" presStyleCnt="0"/>
      <dgm:spPr/>
    </dgm:pt>
    <dgm:pt modelId="{F7C2906C-93E5-4335-AE72-E9DCA0B60FAB}" type="pres">
      <dgm:prSet presAssocID="{CB534D4E-68C9-4EA6-AB87-DAB044FB3F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DC7254-6B19-481A-95FE-904F47779804}" type="pres">
      <dgm:prSet presAssocID="{CB534D4E-68C9-4EA6-AB87-DAB044FB3FF2}" presName="parentText" presStyleLbl="node1" presStyleIdx="0" presStyleCnt="3" custScaleX="138721" custScaleY="655298" custLinFactNeighborX="-1074" custLinFactNeighborY="-571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613AB-0F53-435F-A740-76D3CCE631CF}" type="pres">
      <dgm:prSet presAssocID="{CB534D4E-68C9-4EA6-AB87-DAB044FB3FF2}" presName="negativeSpace" presStyleCnt="0"/>
      <dgm:spPr/>
    </dgm:pt>
    <dgm:pt modelId="{4D789C46-8B2E-48DD-A6A2-B10ABEFA95B4}" type="pres">
      <dgm:prSet presAssocID="{CB534D4E-68C9-4EA6-AB87-DAB044FB3FF2}" presName="childText" presStyleLbl="conFgAcc1" presStyleIdx="0" presStyleCnt="3" custLinFactNeighborX="541" custLinFactNeighborY="89615">
        <dgm:presLayoutVars>
          <dgm:bulletEnabled val="1"/>
        </dgm:presLayoutVars>
      </dgm:prSet>
      <dgm:spPr/>
    </dgm:pt>
    <dgm:pt modelId="{C33BA35A-C0E2-40C0-9CBE-CC575279A8DD}" type="pres">
      <dgm:prSet presAssocID="{F7723546-BC9E-43ED-9EE6-5A9A2C12D4F1}" presName="spaceBetweenRectangles" presStyleCnt="0"/>
      <dgm:spPr/>
    </dgm:pt>
    <dgm:pt modelId="{F42B4365-8109-4D1A-A4FB-18DD3EC80D4B}" type="pres">
      <dgm:prSet presAssocID="{AA423EEF-6A99-44C3-8CF7-815182FD2259}" presName="parentLin" presStyleCnt="0"/>
      <dgm:spPr/>
    </dgm:pt>
    <dgm:pt modelId="{76FB1F37-AA6A-4851-9887-FD10FDB83280}" type="pres">
      <dgm:prSet presAssocID="{AA423EEF-6A99-44C3-8CF7-815182FD225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1FA095-C830-4E1D-BCCE-00AD941415D6}" type="pres">
      <dgm:prSet presAssocID="{AA423EEF-6A99-44C3-8CF7-815182FD2259}" presName="parentText" presStyleLbl="node1" presStyleIdx="1" presStyleCnt="3" custScaleX="142997" custScaleY="738959" custLinFactNeighborX="-8215" custLinFactNeighborY="-19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FC14C-3061-4765-8A17-AA8BB7AA60C7}" type="pres">
      <dgm:prSet presAssocID="{AA423EEF-6A99-44C3-8CF7-815182FD2259}" presName="negativeSpace" presStyleCnt="0"/>
      <dgm:spPr/>
    </dgm:pt>
    <dgm:pt modelId="{19CFCC19-45F6-41C8-84E6-BBF1384A5594}" type="pres">
      <dgm:prSet presAssocID="{AA423EEF-6A99-44C3-8CF7-815182FD2259}" presName="childText" presStyleLbl="conFgAcc1" presStyleIdx="1" presStyleCnt="3" custLinFactNeighborX="-135" custLinFactNeighborY="-24605">
        <dgm:presLayoutVars>
          <dgm:bulletEnabled val="1"/>
        </dgm:presLayoutVars>
      </dgm:prSet>
      <dgm:spPr/>
    </dgm:pt>
    <dgm:pt modelId="{6C090A02-8184-4963-A51C-760EFF2F1CEE}" type="pres">
      <dgm:prSet presAssocID="{08F98EEC-C731-42DF-A154-17A7CB7DE20E}" presName="spaceBetweenRectangles" presStyleCnt="0"/>
      <dgm:spPr/>
    </dgm:pt>
    <dgm:pt modelId="{A4C0B16F-AFA7-4AFB-905F-29015EE9E108}" type="pres">
      <dgm:prSet presAssocID="{0C44CDDB-1C07-4958-B4A6-8D2DBF735B36}" presName="parentLin" presStyleCnt="0"/>
      <dgm:spPr/>
    </dgm:pt>
    <dgm:pt modelId="{3C8FD362-F310-4C50-B3C1-CD667D278888}" type="pres">
      <dgm:prSet presAssocID="{0C44CDDB-1C07-4958-B4A6-8D2DBF735B3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A8D5C12-1136-4294-A20D-1EEB22335BCB}" type="pres">
      <dgm:prSet presAssocID="{0C44CDDB-1C07-4958-B4A6-8D2DBF735B36}" presName="parentText" presStyleLbl="node1" presStyleIdx="2" presStyleCnt="3" custScaleX="142997" custScaleY="1023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5954-FC7E-4EF5-9035-BA8D5F6C3DB0}" type="pres">
      <dgm:prSet presAssocID="{0C44CDDB-1C07-4958-B4A6-8D2DBF735B36}" presName="negativeSpace" presStyleCnt="0"/>
      <dgm:spPr/>
    </dgm:pt>
    <dgm:pt modelId="{57FE79CE-226E-4A17-9253-245A61228F96}" type="pres">
      <dgm:prSet presAssocID="{0C44CDDB-1C07-4958-B4A6-8D2DBF735B36}" presName="childText" presStyleLbl="conFgAcc1" presStyleIdx="2" presStyleCnt="3" custFlipVert="1" custScaleY="85766" custLinFactY="26844" custLinFactNeighborX="270" custLinFactNeighborY="100000">
        <dgm:presLayoutVars>
          <dgm:bulletEnabled val="1"/>
        </dgm:presLayoutVars>
      </dgm:prSet>
      <dgm:spPr/>
    </dgm:pt>
  </dgm:ptLst>
  <dgm:cxnLst>
    <dgm:cxn modelId="{945F0706-DD2F-48DF-A680-9C776B301B67}" type="presOf" srcId="{0C44CDDB-1C07-4958-B4A6-8D2DBF735B36}" destId="{3C8FD362-F310-4C50-B3C1-CD667D278888}" srcOrd="0" destOrd="0" presId="urn:microsoft.com/office/officeart/2005/8/layout/list1"/>
    <dgm:cxn modelId="{3FE7C5C3-726D-425F-B583-5C2911722504}" srcId="{82C213FC-DE6E-488C-B9B3-3D03EAC4FE52}" destId="{CB534D4E-68C9-4EA6-AB87-DAB044FB3FF2}" srcOrd="0" destOrd="0" parTransId="{BAF8B881-0302-444B-9A36-4F569E24F45E}" sibTransId="{F7723546-BC9E-43ED-9EE6-5A9A2C12D4F1}"/>
    <dgm:cxn modelId="{A42D7AB9-28E8-4C64-B9A8-C4E9262100C4}" type="presOf" srcId="{82C213FC-DE6E-488C-B9B3-3D03EAC4FE52}" destId="{4CF470B2-0296-497C-AF9C-E536D737E134}" srcOrd="0" destOrd="0" presId="urn:microsoft.com/office/officeart/2005/8/layout/list1"/>
    <dgm:cxn modelId="{E8737F22-9745-4440-9B4D-5E65C2D9F55B}" type="presOf" srcId="{AA423EEF-6A99-44C3-8CF7-815182FD2259}" destId="{76FB1F37-AA6A-4851-9887-FD10FDB83280}" srcOrd="0" destOrd="0" presId="urn:microsoft.com/office/officeart/2005/8/layout/list1"/>
    <dgm:cxn modelId="{7174DD2A-A242-473D-B6AE-FF4BFC033827}" type="presOf" srcId="{CB534D4E-68C9-4EA6-AB87-DAB044FB3FF2}" destId="{14DC7254-6B19-481A-95FE-904F47779804}" srcOrd="1" destOrd="0" presId="urn:microsoft.com/office/officeart/2005/8/layout/list1"/>
    <dgm:cxn modelId="{EA1D83BD-B877-4A6B-B152-7A45BE8DF0F4}" type="presOf" srcId="{CB534D4E-68C9-4EA6-AB87-DAB044FB3FF2}" destId="{F7C2906C-93E5-4335-AE72-E9DCA0B60FAB}" srcOrd="0" destOrd="0" presId="urn:microsoft.com/office/officeart/2005/8/layout/list1"/>
    <dgm:cxn modelId="{F27E7388-1388-45C2-9C7A-B09E18091152}" type="presOf" srcId="{AA423EEF-6A99-44C3-8CF7-815182FD2259}" destId="{F11FA095-C830-4E1D-BCCE-00AD941415D6}" srcOrd="1" destOrd="0" presId="urn:microsoft.com/office/officeart/2005/8/layout/list1"/>
    <dgm:cxn modelId="{857C3330-03A8-4EAB-95E8-3E5F2AC261AE}" srcId="{82C213FC-DE6E-488C-B9B3-3D03EAC4FE52}" destId="{0C44CDDB-1C07-4958-B4A6-8D2DBF735B36}" srcOrd="2" destOrd="0" parTransId="{3E772A32-0084-4069-A8B4-475F626AD062}" sibTransId="{E00933ED-00F5-43A1-84F9-F801B184A736}"/>
    <dgm:cxn modelId="{758EA19A-9912-426A-9E3A-B03756C72A8F}" srcId="{82C213FC-DE6E-488C-B9B3-3D03EAC4FE52}" destId="{AA423EEF-6A99-44C3-8CF7-815182FD2259}" srcOrd="1" destOrd="0" parTransId="{51CDD224-20A5-49C3-A3F3-3AC4B72DFD61}" sibTransId="{08F98EEC-C731-42DF-A154-17A7CB7DE20E}"/>
    <dgm:cxn modelId="{52EE6E25-81EE-4604-BFC5-460EF60AA53A}" type="presOf" srcId="{0C44CDDB-1C07-4958-B4A6-8D2DBF735B36}" destId="{DA8D5C12-1136-4294-A20D-1EEB22335BCB}" srcOrd="1" destOrd="0" presId="urn:microsoft.com/office/officeart/2005/8/layout/list1"/>
    <dgm:cxn modelId="{29884D0B-DE71-4CEB-A110-13E1FF136FE1}" type="presParOf" srcId="{4CF470B2-0296-497C-AF9C-E536D737E134}" destId="{30762865-7037-444F-A316-F117F8C74856}" srcOrd="0" destOrd="0" presId="urn:microsoft.com/office/officeart/2005/8/layout/list1"/>
    <dgm:cxn modelId="{02AD9978-3C6E-4D67-ACD6-2BC44E03261A}" type="presParOf" srcId="{30762865-7037-444F-A316-F117F8C74856}" destId="{F7C2906C-93E5-4335-AE72-E9DCA0B60FAB}" srcOrd="0" destOrd="0" presId="urn:microsoft.com/office/officeart/2005/8/layout/list1"/>
    <dgm:cxn modelId="{52F6D74F-6DD9-4405-B8FD-449F3A147B84}" type="presParOf" srcId="{30762865-7037-444F-A316-F117F8C74856}" destId="{14DC7254-6B19-481A-95FE-904F47779804}" srcOrd="1" destOrd="0" presId="urn:microsoft.com/office/officeart/2005/8/layout/list1"/>
    <dgm:cxn modelId="{04E5E25D-D712-49AE-ABDD-E04B56A35076}" type="presParOf" srcId="{4CF470B2-0296-497C-AF9C-E536D737E134}" destId="{CC5613AB-0F53-435F-A740-76D3CCE631CF}" srcOrd="1" destOrd="0" presId="urn:microsoft.com/office/officeart/2005/8/layout/list1"/>
    <dgm:cxn modelId="{545EC0E9-B7AA-4D27-9116-ECE21D31371E}" type="presParOf" srcId="{4CF470B2-0296-497C-AF9C-E536D737E134}" destId="{4D789C46-8B2E-48DD-A6A2-B10ABEFA95B4}" srcOrd="2" destOrd="0" presId="urn:microsoft.com/office/officeart/2005/8/layout/list1"/>
    <dgm:cxn modelId="{CB594614-B38A-42EF-9724-7D52FB9CB633}" type="presParOf" srcId="{4CF470B2-0296-497C-AF9C-E536D737E134}" destId="{C33BA35A-C0E2-40C0-9CBE-CC575279A8DD}" srcOrd="3" destOrd="0" presId="urn:microsoft.com/office/officeart/2005/8/layout/list1"/>
    <dgm:cxn modelId="{7EF7B3F0-BC33-4414-B1B7-5A042A51FFC0}" type="presParOf" srcId="{4CF470B2-0296-497C-AF9C-E536D737E134}" destId="{F42B4365-8109-4D1A-A4FB-18DD3EC80D4B}" srcOrd="4" destOrd="0" presId="urn:microsoft.com/office/officeart/2005/8/layout/list1"/>
    <dgm:cxn modelId="{2DED3E9B-EE1B-437A-B7D5-71E3E901E17C}" type="presParOf" srcId="{F42B4365-8109-4D1A-A4FB-18DD3EC80D4B}" destId="{76FB1F37-AA6A-4851-9887-FD10FDB83280}" srcOrd="0" destOrd="0" presId="urn:microsoft.com/office/officeart/2005/8/layout/list1"/>
    <dgm:cxn modelId="{B449FB21-D49B-44E5-97A5-6E3DE9BC80A9}" type="presParOf" srcId="{F42B4365-8109-4D1A-A4FB-18DD3EC80D4B}" destId="{F11FA095-C830-4E1D-BCCE-00AD941415D6}" srcOrd="1" destOrd="0" presId="urn:microsoft.com/office/officeart/2005/8/layout/list1"/>
    <dgm:cxn modelId="{F20E99CD-5B5D-40A0-9881-4DCCA2B16034}" type="presParOf" srcId="{4CF470B2-0296-497C-AF9C-E536D737E134}" destId="{56DFC14C-3061-4765-8A17-AA8BB7AA60C7}" srcOrd="5" destOrd="0" presId="urn:microsoft.com/office/officeart/2005/8/layout/list1"/>
    <dgm:cxn modelId="{EED7DC49-DEFB-434D-8894-4207DF5537F0}" type="presParOf" srcId="{4CF470B2-0296-497C-AF9C-E536D737E134}" destId="{19CFCC19-45F6-41C8-84E6-BBF1384A5594}" srcOrd="6" destOrd="0" presId="urn:microsoft.com/office/officeart/2005/8/layout/list1"/>
    <dgm:cxn modelId="{7584CDB2-4D6F-4208-82F8-9988FA9FD4B8}" type="presParOf" srcId="{4CF470B2-0296-497C-AF9C-E536D737E134}" destId="{6C090A02-8184-4963-A51C-760EFF2F1CEE}" srcOrd="7" destOrd="0" presId="urn:microsoft.com/office/officeart/2005/8/layout/list1"/>
    <dgm:cxn modelId="{740F278C-5FF1-4F5B-A228-6ACC3D90CBB5}" type="presParOf" srcId="{4CF470B2-0296-497C-AF9C-E536D737E134}" destId="{A4C0B16F-AFA7-4AFB-905F-29015EE9E108}" srcOrd="8" destOrd="0" presId="urn:microsoft.com/office/officeart/2005/8/layout/list1"/>
    <dgm:cxn modelId="{36CA1971-B702-43E6-9777-B82A2C778330}" type="presParOf" srcId="{A4C0B16F-AFA7-4AFB-905F-29015EE9E108}" destId="{3C8FD362-F310-4C50-B3C1-CD667D278888}" srcOrd="0" destOrd="0" presId="urn:microsoft.com/office/officeart/2005/8/layout/list1"/>
    <dgm:cxn modelId="{BAF325B7-DD89-4927-8B5A-690A85066E70}" type="presParOf" srcId="{A4C0B16F-AFA7-4AFB-905F-29015EE9E108}" destId="{DA8D5C12-1136-4294-A20D-1EEB22335BCB}" srcOrd="1" destOrd="0" presId="urn:microsoft.com/office/officeart/2005/8/layout/list1"/>
    <dgm:cxn modelId="{E2E10F48-8FCF-4C0E-8344-E485851E44AF}" type="presParOf" srcId="{4CF470B2-0296-497C-AF9C-E536D737E134}" destId="{54B15954-FC7E-4EF5-9035-BA8D5F6C3DB0}" srcOrd="9" destOrd="0" presId="urn:microsoft.com/office/officeart/2005/8/layout/list1"/>
    <dgm:cxn modelId="{7F5380E2-5E1B-4A5F-9279-36A6E9BA184E}" type="presParOf" srcId="{4CF470B2-0296-497C-AF9C-E536D737E134}" destId="{57FE79CE-226E-4A17-9253-245A61228F96}" srcOrd="10" destOrd="0" presId="urn:microsoft.com/office/officeart/2005/8/layout/list1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81B2A-90FB-45C3-8CCB-7434EA88AA7D}">
      <dsp:nvSpPr>
        <dsp:cNvPr id="0" name=""/>
        <dsp:cNvSpPr/>
      </dsp:nvSpPr>
      <dsp:spPr>
        <a:xfrm>
          <a:off x="0" y="163006"/>
          <a:ext cx="2328620" cy="566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Заключение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6593" y="179599"/>
        <a:ext cx="2295434" cy="533330"/>
      </dsp:txXfrm>
    </dsp:sp>
    <dsp:sp modelId="{DF0A8DFC-618E-4DA4-AAB4-8B9774FB396A}">
      <dsp:nvSpPr>
        <dsp:cNvPr id="0" name=""/>
        <dsp:cNvSpPr/>
      </dsp:nvSpPr>
      <dsp:spPr>
        <a:xfrm rot="524254">
          <a:off x="2444328" y="520428"/>
          <a:ext cx="251309" cy="28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444765" y="571453"/>
        <a:ext cx="175916" cy="170252"/>
      </dsp:txXfrm>
    </dsp:sp>
    <dsp:sp modelId="{2F8B2028-C640-4DAA-9D81-66CE1ADDB7F5}">
      <dsp:nvSpPr>
        <dsp:cNvPr id="0" name=""/>
        <dsp:cNvSpPr/>
      </dsp:nvSpPr>
      <dsp:spPr>
        <a:xfrm>
          <a:off x="2797287" y="609282"/>
          <a:ext cx="2344055" cy="536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Изменение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812991" y="624986"/>
        <a:ext cx="2312647" cy="504772"/>
      </dsp:txXfrm>
    </dsp:sp>
    <dsp:sp modelId="{ECA938BC-2402-4FD0-9C6B-D18F0A22ED22}">
      <dsp:nvSpPr>
        <dsp:cNvPr id="0" name=""/>
        <dsp:cNvSpPr/>
      </dsp:nvSpPr>
      <dsp:spPr>
        <a:xfrm rot="21076052">
          <a:off x="5243273" y="511383"/>
          <a:ext cx="244312" cy="283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243698" y="573698"/>
        <a:ext cx="171018" cy="170252"/>
      </dsp:txXfrm>
    </dsp:sp>
    <dsp:sp modelId="{7D035C81-79F4-47EF-9A61-99875FCFDC3B}">
      <dsp:nvSpPr>
        <dsp:cNvPr id="0" name=""/>
        <dsp:cNvSpPr/>
      </dsp:nvSpPr>
      <dsp:spPr>
        <a:xfrm>
          <a:off x="5596965" y="177919"/>
          <a:ext cx="2408346" cy="528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Расторжение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612458" y="193412"/>
        <a:ext cx="2377360" cy="497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EC687-384E-4417-B3AC-4ED65F289BCD}">
      <dsp:nvSpPr>
        <dsp:cNvPr id="0" name=""/>
        <dsp:cNvSpPr/>
      </dsp:nvSpPr>
      <dsp:spPr>
        <a:xfrm>
          <a:off x="0" y="470376"/>
          <a:ext cx="4255836" cy="946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На неопределенный срок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6182" y="516558"/>
        <a:ext cx="4163472" cy="853675"/>
      </dsp:txXfrm>
    </dsp:sp>
    <dsp:sp modelId="{FBC7DBD8-7E9F-4FFD-BE91-27941D62938C}">
      <dsp:nvSpPr>
        <dsp:cNvPr id="0" name=""/>
        <dsp:cNvSpPr/>
      </dsp:nvSpPr>
      <dsp:spPr>
        <a:xfrm>
          <a:off x="4567584" y="461809"/>
          <a:ext cx="4157847" cy="964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 определенный срок (не более пяти лет (срочный трудовой договор)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614661" y="508886"/>
        <a:ext cx="4063693" cy="870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3094-69EB-4312-ABF8-23325C35BBF9}">
      <dsp:nvSpPr>
        <dsp:cNvPr id="0" name=""/>
        <dsp:cNvSpPr/>
      </dsp:nvSpPr>
      <dsp:spPr>
        <a:xfrm>
          <a:off x="0" y="-54088"/>
          <a:ext cx="6210723" cy="17552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+mn-lt"/>
            </a:rPr>
            <a:t>На основании заключенного трудового договора                                   </a:t>
          </a:r>
          <a:endParaRPr lang="ru-RU" sz="2800" b="1" kern="1200" dirty="0">
            <a:solidFill>
              <a:schemeClr val="tx1"/>
            </a:solidFill>
            <a:latin typeface="+mn-lt"/>
          </a:endParaRPr>
        </a:p>
      </dsp:txBody>
      <dsp:txXfrm>
        <a:off x="51410" y="-2678"/>
        <a:ext cx="4316640" cy="1652459"/>
      </dsp:txXfrm>
    </dsp:sp>
    <dsp:sp modelId="{66A854E1-A1AB-4719-AFD2-FEDF13DB8EB0}">
      <dsp:nvSpPr>
        <dsp:cNvPr id="0" name=""/>
        <dsp:cNvSpPr/>
      </dsp:nvSpPr>
      <dsp:spPr>
        <a:xfrm>
          <a:off x="477202" y="1892071"/>
          <a:ext cx="6210723" cy="175527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+mn-lt"/>
            </a:rPr>
            <a:t>Оформляется приказ работодателя о приеме на работу</a:t>
          </a:r>
          <a:endParaRPr lang="ru-RU" sz="2800" b="1" kern="1200" dirty="0">
            <a:solidFill>
              <a:schemeClr val="tx1"/>
            </a:solidFill>
            <a:latin typeface="+mn-lt"/>
          </a:endParaRPr>
        </a:p>
      </dsp:txBody>
      <dsp:txXfrm>
        <a:off x="528612" y="1943481"/>
        <a:ext cx="4418966" cy="1652459"/>
      </dsp:txXfrm>
    </dsp:sp>
    <dsp:sp modelId="{070B08F1-52E5-4282-ADDC-E7731A52A429}">
      <dsp:nvSpPr>
        <dsp:cNvPr id="0" name=""/>
        <dsp:cNvSpPr/>
      </dsp:nvSpPr>
      <dsp:spPr>
        <a:xfrm>
          <a:off x="1096009" y="3880095"/>
          <a:ext cx="6210723" cy="204268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+mn-lt"/>
            </a:rPr>
            <a:t>Содержание приказа      работодателя должно соответствовать условиям трудового договора</a:t>
          </a:r>
          <a:endParaRPr lang="ru-RU" sz="2800" b="1" kern="1200" dirty="0">
            <a:solidFill>
              <a:schemeClr val="tx1"/>
            </a:solidFill>
            <a:latin typeface="+mn-lt"/>
          </a:endParaRPr>
        </a:p>
      </dsp:txBody>
      <dsp:txXfrm>
        <a:off x="1155837" y="3939923"/>
        <a:ext cx="4402130" cy="1923033"/>
      </dsp:txXfrm>
    </dsp:sp>
    <dsp:sp modelId="{9840A4A3-BFBF-47F1-8A04-1F83F4095D65}">
      <dsp:nvSpPr>
        <dsp:cNvPr id="0" name=""/>
        <dsp:cNvSpPr/>
      </dsp:nvSpPr>
      <dsp:spPr>
        <a:xfrm>
          <a:off x="5069791" y="1259234"/>
          <a:ext cx="1140931" cy="1140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26500" y="1259234"/>
        <a:ext cx="627513" cy="858551"/>
      </dsp:txXfrm>
    </dsp:sp>
    <dsp:sp modelId="{18961B82-8C01-48D8-8E31-1C943FF239DA}">
      <dsp:nvSpPr>
        <dsp:cNvPr id="0" name=""/>
        <dsp:cNvSpPr/>
      </dsp:nvSpPr>
      <dsp:spPr>
        <a:xfrm>
          <a:off x="5520280" y="3246606"/>
          <a:ext cx="1140931" cy="114093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76989" y="3246606"/>
        <a:ext cx="627513" cy="858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5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0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0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6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9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4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9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1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  <a:alpha val="97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B1CA-1929-4053-B64D-A961C1516A89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511DB-1E5F-46A4-A2B3-8461C53F15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5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12" y="5814483"/>
            <a:ext cx="14414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arh-adm.ru.opt-images.1c-bitrix-cdn.ru/upload/medialibrary/349/1.jpg?1386443434164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45" y="86516"/>
            <a:ext cx="2239308" cy="13632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413" y="1663233"/>
            <a:ext cx="8609774" cy="38109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Трудовой договор – эффективный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контракт (основания заключения,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изменения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 прекращения)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9299" y="5687713"/>
            <a:ext cx="1502834" cy="91440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2017 год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5892" y="6049215"/>
            <a:ext cx="347636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31333" y="163913"/>
            <a:ext cx="7535334" cy="14562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При определении трудовой функции в трудовом договоре применяются квалификационные справочники и профессиональные стандарты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2967" y="2974846"/>
            <a:ext cx="8492066" cy="31411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Профессиональный стандарт – характеристика квалификации, необходимой работнику для осуществления определенного вида профессиональной деятельности, а квалификация- уровень знаний, профессиональных навыков и опыта работы </a:t>
            </a:r>
            <a:r>
              <a:rPr lang="ru-RU" sz="2400" b="1" smtClean="0">
                <a:solidFill>
                  <a:schemeClr val="tx1"/>
                </a:solidFill>
              </a:rPr>
              <a:t>работника  (статья </a:t>
            </a:r>
            <a:r>
              <a:rPr lang="ru-RU" sz="2400" b="1" dirty="0" smtClean="0">
                <a:solidFill>
                  <a:schemeClr val="tx1"/>
                </a:solidFill>
              </a:rPr>
              <a:t>195.1 Трудового кодекса РФ)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26468" y="1729061"/>
            <a:ext cx="484632" cy="1191938"/>
          </a:xfrm>
          <a:prstGeom prst="downArrow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yuridicheskaya-konsultaciya.ru/trudovoe_pravo/professionalnye-standa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30" y="1675214"/>
            <a:ext cx="3295650" cy="12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0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541929" y="340659"/>
            <a:ext cx="6702941" cy="1360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Профессиональные  стандарты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206434" y="1729614"/>
            <a:ext cx="8641102" cy="376035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ru-RU" dirty="0" smtClean="0"/>
          </a:p>
          <a:p>
            <a:pPr marL="0" indent="0" algn="ctr"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 мая 2015г № 122 – ФЗ </a:t>
            </a:r>
          </a:p>
          <a:p>
            <a:pPr marL="0" indent="0" algn="ctr">
              <a:buNone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Трудовой кодекс Российской Федерации и статьи 11 и 73 Федерального закона «Об образовании в Российской Федерации»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(Изменения вступили в силу с 01.07.2016 года)</a:t>
            </a:r>
          </a:p>
          <a:p>
            <a:pPr marL="0" indent="0" algn="ctr">
              <a:buNone/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изменения касаются понятия квалификации работника, понятия профессионального стандарта, порядка разработки и утверждения профессиональных стандартов и порядка их применения.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CFF21-A5EA-4E2E-BFB7-B6EC8D0A27CA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54" y="6068749"/>
            <a:ext cx="1024632" cy="42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13577" y="6032098"/>
            <a:ext cx="4760912" cy="7236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sz="1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07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995" y="150968"/>
            <a:ext cx="87238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Arial Black" panose="020B0A04020102020204" pitchFamily="34" charset="0"/>
                <a:cs typeface="Times New Roman" pitchFamily="18" charset="0"/>
              </a:rPr>
              <a:t>Профессиональные стандарты </a:t>
            </a:r>
            <a:r>
              <a:rPr lang="ru-RU" sz="2100" b="1" dirty="0" smtClean="0">
                <a:latin typeface="Arial Black" panose="020B0A04020102020204" pitchFamily="34" charset="0"/>
                <a:cs typeface="Times New Roman" pitchFamily="18" charset="0"/>
              </a:rPr>
              <a:t>в здравоохранении:</a:t>
            </a:r>
            <a:endParaRPr lang="ru-RU" sz="21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082152"/>
              </p:ext>
            </p:extLst>
          </p:nvPr>
        </p:nvGraphicFramePr>
        <p:xfrm>
          <a:off x="172995" y="674188"/>
          <a:ext cx="8634574" cy="4862808"/>
        </p:xfrm>
        <a:graphic>
          <a:graphicData uri="http://schemas.openxmlformats.org/drawingml/2006/table">
            <a:tbl>
              <a:tblPr/>
              <a:tblGrid>
                <a:gridCol w="843229"/>
                <a:gridCol w="3033286"/>
                <a:gridCol w="1633085"/>
                <a:gridCol w="3124974"/>
              </a:tblGrid>
              <a:tr h="55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применения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2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02.001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JhengHei UI Light" panose="020B0304030504040204" pitchFamily="34" charset="-120"/>
                          <a:cs typeface="Times New Roman" panose="02020603050405020304" pitchFamily="18" charset="0"/>
                        </a:rPr>
                        <a:t>Специалист по педиатрии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26.07.2015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Приказ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Минтруда России N 400н от 25 июня 2015 г.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3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2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02.002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медико-профилактического дела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24.07.2015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Приказ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Минтруда России N 399н от 25 июня 2015 г.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2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02.003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Младший медицинский персонал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22.02.2016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Приказ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Минтруда России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№2н от 12 января 2016 г.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13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2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02.004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слухопротезирования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сурдоакустик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12.06.2016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Приказ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Минтруда России №226нот 10 мая 2016 г. 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72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02.005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Врач-стоматолог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17.06.2016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Приказ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Минтруда России №227н от 10 мая 2016 г. 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59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2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02.006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Провизор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23.04.2016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Приказ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Минтруда России N 91н от 9 марта 2016 г.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15714"/>
              </p:ext>
            </p:extLst>
          </p:nvPr>
        </p:nvGraphicFramePr>
        <p:xfrm>
          <a:off x="172995" y="5601105"/>
          <a:ext cx="8634574" cy="678925"/>
        </p:xfrm>
        <a:graphic>
          <a:graphicData uri="http://schemas.openxmlformats.org/drawingml/2006/table">
            <a:tbl>
              <a:tblPr/>
              <a:tblGrid>
                <a:gridCol w="843229"/>
                <a:gridCol w="3033286"/>
                <a:gridCol w="1633085"/>
                <a:gridCol w="3124974"/>
              </a:tblGrid>
              <a:tr h="67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72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изготовлению медицинской оптики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12.12.2016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"/>
                        </a:rPr>
                        <a:t>Приказ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Минтруда России N 607н от 3 ноября 2016 г.</a:t>
                      </a:r>
                    </a:p>
                  </a:txBody>
                  <a:tcPr marL="44112" marR="44112" marT="27245" marB="272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8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862" y="0"/>
            <a:ext cx="338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ВАЖНО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1195" y="0"/>
            <a:ext cx="176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ЗНАТЬ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8477" y="3984998"/>
            <a:ext cx="6959601" cy="19758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Всю работу по внедрению эффективного контракта в медицинских организациях </a:t>
            </a:r>
            <a:r>
              <a:rPr lang="ru-RU" sz="2000" b="1" dirty="0" smtClean="0">
                <a:solidFill>
                  <a:srgbClr val="FF0000"/>
                </a:solidFill>
              </a:rPr>
              <a:t>необходимо проводить с участием</a:t>
            </a:r>
            <a:r>
              <a:rPr lang="ru-RU" sz="2000" b="1" dirty="0" smtClean="0">
                <a:solidFill>
                  <a:schemeClr val="tx1"/>
                </a:solidFill>
              </a:rPr>
              <a:t> выборного органа первичной профсоюзной организации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237065" y="222033"/>
            <a:ext cx="1039644" cy="18741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7787" y="6124999"/>
            <a:ext cx="6397625" cy="627062"/>
            <a:chOff x="1155032" y="5934866"/>
            <a:chExt cx="6396398" cy="734774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Скругленный прямоугольник 2"/>
          <p:cNvSpPr/>
          <p:nvPr/>
        </p:nvSpPr>
        <p:spPr>
          <a:xfrm>
            <a:off x="1668477" y="828136"/>
            <a:ext cx="3377976" cy="30451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Распоряжение Правительства РФ от 26.11.2012 № 2190-р «О программе поэтапного совершенствования системы оплаты труда в государственных (муниципальных) учреждениях на 2012-2018 годы»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24862" y="828136"/>
            <a:ext cx="2998368" cy="30451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 Минтруда России от 26.04.2013 № 167н «Об утверждении Рекомендаций  по оформлению трудовых отношений с работником государственного (муниципального) учреждения при введении эффективного контракта» 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046453" y="23017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9563" y="1802922"/>
            <a:ext cx="4132052" cy="312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«Эффективный контракт» </a:t>
            </a:r>
            <a:r>
              <a:rPr lang="ru-RU" dirty="0" smtClean="0"/>
              <a:t>– это </a:t>
            </a:r>
            <a:r>
              <a:rPr lang="ru-RU" dirty="0" smtClean="0">
                <a:solidFill>
                  <a:srgbClr val="FF0000"/>
                </a:solidFill>
              </a:rPr>
              <a:t>трудовой договор </a:t>
            </a:r>
            <a:r>
              <a:rPr lang="ru-RU" dirty="0" smtClean="0">
                <a:solidFill>
                  <a:schemeClr val="bg1"/>
                </a:solidFill>
              </a:rPr>
              <a:t>с работником, конкретизирующий его должностные обязанности, условия оплаты труда, показатели и критерии эффективности деятельности для назначения стимулирующих выплат в зависимости от результатов и качества оказываемых услуг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61780" y="1802921"/>
            <a:ext cx="4054415" cy="3122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b="1" u="sng" dirty="0" smtClean="0"/>
              <a:t>Трудовой договор </a:t>
            </a:r>
            <a:r>
              <a:rPr lang="ru-RU" sz="1550" dirty="0" smtClean="0"/>
              <a:t>– соглашение между работником и работодателем, в соответствии с которым </a:t>
            </a:r>
            <a:r>
              <a:rPr lang="ru-RU" sz="1550" dirty="0" smtClean="0">
                <a:solidFill>
                  <a:srgbClr val="FF0000"/>
                </a:solidFill>
              </a:rPr>
              <a:t>работодатель обязуется </a:t>
            </a:r>
            <a:r>
              <a:rPr lang="ru-RU" sz="1550" dirty="0" smtClean="0"/>
              <a:t>предоставить работнику работу по обусловленной трудовой функции, обеспечить условия труда, своевременно и в полном размере выплачивать заработную плату, а </a:t>
            </a:r>
            <a:r>
              <a:rPr lang="ru-RU" sz="1550" dirty="0" smtClean="0">
                <a:solidFill>
                  <a:srgbClr val="FF0000"/>
                </a:solidFill>
              </a:rPr>
              <a:t>работник обязуется </a:t>
            </a:r>
            <a:r>
              <a:rPr lang="ru-RU" sz="1550" dirty="0" smtClean="0">
                <a:solidFill>
                  <a:schemeClr val="bg1"/>
                </a:solidFill>
              </a:rPr>
              <a:t>лично выполнять определенную трудовую функцию, в интересах, под управлением и контролем работодателя, а также соблюдать правила внутреннего трудового распорядка (ст.56 ТК РФ)</a:t>
            </a:r>
            <a:endParaRPr lang="ru-RU" sz="155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itisme.ru/uploads/2016-08/09b63c31bd542b5c6d6d77bbe676e5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68" y="120770"/>
            <a:ext cx="2738294" cy="15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059954" y="4942936"/>
            <a:ext cx="601133" cy="64698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0551" y="5589917"/>
            <a:ext cx="483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С работниками, 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принятыми 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работу до введения «эффективного контракта», 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заключается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дополнительное соглашение </a:t>
            </a:r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к трудовому договору.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497" y="6349041"/>
            <a:ext cx="692129" cy="3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784855" y="6276515"/>
            <a:ext cx="4031340" cy="4848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txBody>
          <a:bodyPr>
            <a:normAutofit fontScale="77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sz="1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1701" y="69594"/>
            <a:ext cx="6771736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Срок трудового договора </a:t>
            </a:r>
            <a:r>
              <a:rPr lang="ru-RU" sz="2800" b="1" smtClean="0">
                <a:solidFill>
                  <a:schemeClr val="tx1"/>
                </a:solidFill>
              </a:rPr>
              <a:t>(ст.58 </a:t>
            </a:r>
            <a:r>
              <a:rPr lang="ru-RU" sz="2800" b="1" dirty="0" smtClean="0">
                <a:solidFill>
                  <a:schemeClr val="tx1"/>
                </a:solidFill>
              </a:rPr>
              <a:t>ТК РФ)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7045855"/>
              </p:ext>
            </p:extLst>
          </p:nvPr>
        </p:nvGraphicFramePr>
        <p:xfrm>
          <a:off x="103667" y="1397000"/>
          <a:ext cx="8867805" cy="488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6474344" y="2832727"/>
            <a:ext cx="312615" cy="52363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0026" y="3356358"/>
            <a:ext cx="5776823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Заключение является обязательным в силу прямого указания закона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Тройная стрелка влево/вправо/вверх 10"/>
          <p:cNvSpPr/>
          <p:nvPr/>
        </p:nvSpPr>
        <p:spPr>
          <a:xfrm>
            <a:off x="3867555" y="990626"/>
            <a:ext cx="1216152" cy="812747"/>
          </a:xfrm>
          <a:prstGeom prst="leftRightUp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0026" y="4401316"/>
            <a:ext cx="5776823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Заключается в связи с обстоятельствами объективного характера, наличие которых исключает заключение трудового договора на неопределенный срок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0025" y="5382883"/>
            <a:ext cx="5776823" cy="9025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Может быть заключен по соглашению сторон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1134" y="312168"/>
            <a:ext cx="4817533" cy="106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Заключение трудового договора  (глава 11 Трудового кодекса РФ)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948267" y="1532467"/>
            <a:ext cx="3691466" cy="15124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Возраст , с которого допускается заключение трудового договора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5308600" y="1499700"/>
            <a:ext cx="2235200" cy="1557866"/>
          </a:xfrm>
          <a:prstGeom prst="wave">
            <a:avLst>
              <a:gd name="adj1" fmla="val 12500"/>
              <a:gd name="adj2" fmla="val 436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Статья 63 ТК РФ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5331882" y="3079199"/>
            <a:ext cx="2235200" cy="1481667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Статья 64 ТК РФ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948267" y="3204633"/>
            <a:ext cx="3691466" cy="1230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Гарантии при заключении трудового договора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948267" y="4707467"/>
            <a:ext cx="3691466" cy="1253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Форма трудового договора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5285317" y="4555067"/>
            <a:ext cx="2281765" cy="1405466"/>
          </a:xfrm>
          <a:prstGeom prst="wave">
            <a:avLst>
              <a:gd name="adj1" fmla="val 12500"/>
              <a:gd name="adj2" fmla="val 379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Статья 67 ТК РФ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8574" y="6230938"/>
            <a:ext cx="6397625" cy="627062"/>
            <a:chOff x="1155032" y="5934866"/>
            <a:chExt cx="6396398" cy="734774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50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9229510"/>
              </p:ext>
            </p:extLst>
          </p:nvPr>
        </p:nvGraphicFramePr>
        <p:xfrm>
          <a:off x="448733" y="160401"/>
          <a:ext cx="7306733" cy="585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Левая фигурная скобка 6"/>
          <p:cNvSpPr/>
          <p:nvPr/>
        </p:nvSpPr>
        <p:spPr>
          <a:xfrm>
            <a:off x="7498418" y="381000"/>
            <a:ext cx="1052915" cy="524887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21900" y="2052467"/>
            <a:ext cx="658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Ст.68</a:t>
            </a:r>
          </a:p>
          <a:p>
            <a:r>
              <a:rPr lang="ru-RU" sz="2400" b="1" dirty="0" smtClean="0"/>
              <a:t>ТК</a:t>
            </a:r>
          </a:p>
          <a:p>
            <a:r>
              <a:rPr lang="ru-RU" sz="2400" b="1" dirty="0" smtClean="0"/>
              <a:t>РФ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777318" y="160401"/>
            <a:ext cx="978148" cy="18967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03667" y="6357915"/>
            <a:ext cx="5417239" cy="508715"/>
            <a:chOff x="1155032" y="5934866"/>
            <a:chExt cx="6396398" cy="747449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1223282" y="5969862"/>
              <a:ext cx="4760000" cy="7124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74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51" y="1349405"/>
            <a:ext cx="6640498" cy="235258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Часть </a:t>
            </a:r>
            <a: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II</a:t>
            </a:r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Основания изменения трудового договора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8574" y="6230938"/>
            <a:ext cx="6397625" cy="627062"/>
            <a:chOff x="1155032" y="5934866"/>
            <a:chExt cx="6396398" cy="734774"/>
          </a:xfrm>
        </p:grpSpPr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83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09600" y="35349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4" y="640827"/>
            <a:ext cx="1801056" cy="23062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20537337">
            <a:off x="739466" y="1346309"/>
            <a:ext cx="1109133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   ЗНАТЬ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51667" y="211667"/>
            <a:ext cx="6045200" cy="14985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Изменение определенных сторонами условий  трудового договора ( в том, числе перевод на другую работу) ст.72 ТК РФ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5385429" y="1793965"/>
            <a:ext cx="411522" cy="926939"/>
          </a:xfrm>
          <a:prstGeom prst="downArrow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28433" y="2864748"/>
            <a:ext cx="5291667" cy="10909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Допускается только по соглашению сторон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317" y="3955742"/>
            <a:ext cx="3857897" cy="2077344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755813" y="3804996"/>
            <a:ext cx="2734929" cy="19335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Письменное согласие работника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57" y="6445691"/>
            <a:ext cx="692129" cy="3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161469" y="6373104"/>
            <a:ext cx="4031340" cy="4848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txBody>
          <a:bodyPr>
            <a:normAutofit fontScale="77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sz="1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51" y="1349405"/>
            <a:ext cx="6640498" cy="235258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Часть </a:t>
            </a:r>
            <a: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</a:t>
            </a:r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Основания заключения трудового договора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329039" y="5755342"/>
            <a:ext cx="6806318" cy="991478"/>
            <a:chOff x="1155032" y="4800571"/>
            <a:chExt cx="6805013" cy="742214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1155032" y="4830334"/>
              <a:ext cx="4996892" cy="7124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5032" y="4855951"/>
              <a:ext cx="100242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563647" y="4800571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60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6544" y="235260"/>
            <a:ext cx="7368466" cy="14870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Перевод на другую работу   – </a:t>
            </a:r>
            <a:r>
              <a:rPr lang="ru-RU" sz="2400" b="1" dirty="0" smtClean="0">
                <a:solidFill>
                  <a:srgbClr val="FF0000"/>
                </a:solidFill>
              </a:rPr>
              <a:t>изменение трудовой функции работника </a:t>
            </a:r>
            <a:r>
              <a:rPr lang="ru-RU" sz="2400" b="1" dirty="0" smtClean="0">
                <a:solidFill>
                  <a:schemeClr val="tx1"/>
                </a:solidFill>
              </a:rPr>
              <a:t>и (или) </a:t>
            </a:r>
            <a:r>
              <a:rPr lang="ru-RU" sz="2400" b="1" dirty="0" smtClean="0">
                <a:solidFill>
                  <a:srgbClr val="FF0000"/>
                </a:solidFill>
              </a:rPr>
              <a:t>структурного подразделения,</a:t>
            </a:r>
            <a:r>
              <a:rPr lang="ru-RU" sz="2400" b="1" dirty="0" smtClean="0">
                <a:solidFill>
                  <a:schemeClr val="tx1"/>
                </a:solidFill>
              </a:rPr>
              <a:t> указанного в трудовом договоре (ст. 72.1 часть 1 ТК РФ)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6542" y="4057095"/>
            <a:ext cx="7510510" cy="2166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Перемещение работника</a:t>
            </a:r>
            <a:r>
              <a:rPr lang="ru-RU" sz="2400" b="1" dirty="0" smtClean="0">
                <a:solidFill>
                  <a:schemeClr val="tx1"/>
                </a:solidFill>
              </a:rPr>
              <a:t>– это изменение  рабочего места, структурного подразделения в той же местности, поручение  работы на другом механизме  </a:t>
            </a:r>
            <a:r>
              <a:rPr lang="ru-RU" sz="2400" b="1" dirty="0" smtClean="0">
                <a:solidFill>
                  <a:srgbClr val="FF0000"/>
                </a:solidFill>
              </a:rPr>
              <a:t>без изменения </a:t>
            </a:r>
            <a:r>
              <a:rPr lang="ru-RU" sz="2400" b="1" dirty="0" smtClean="0">
                <a:solidFill>
                  <a:schemeClr val="tx1"/>
                </a:solidFill>
              </a:rPr>
              <a:t>определенных сторонами </a:t>
            </a:r>
            <a:r>
              <a:rPr lang="ru-RU" sz="2400" b="1" dirty="0" smtClean="0">
                <a:solidFill>
                  <a:srgbClr val="FF0000"/>
                </a:solidFill>
              </a:rPr>
              <a:t>обязательных условий </a:t>
            </a:r>
            <a:r>
              <a:rPr lang="ru-RU" sz="2400" b="1" dirty="0" smtClean="0">
                <a:solidFill>
                  <a:schemeClr val="tx1"/>
                </a:solidFill>
              </a:rPr>
              <a:t>трудового договора ( ст. 72.1 часть 3 ТК РФ)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60777" y="1722268"/>
            <a:ext cx="1571347" cy="479394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204839" y="1722268"/>
            <a:ext cx="1500327" cy="479394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58031" y="2281561"/>
            <a:ext cx="2396971" cy="11984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ПОСТОЯННЫЙ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79362" y="2281561"/>
            <a:ext cx="2192785" cy="12162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ВРЕМЕННЫЙ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909" y="2575380"/>
            <a:ext cx="168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Письменное согласие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3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81" y="2769665"/>
            <a:ext cx="7927759" cy="21395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Рабочее место -  </a:t>
            </a:r>
            <a:r>
              <a:rPr lang="ru-RU" sz="2800" b="1" dirty="0" smtClean="0">
                <a:solidFill>
                  <a:schemeClr val="tx1"/>
                </a:solidFill>
              </a:rPr>
              <a:t>место , где работник должен находиться или куда ему необходимо прибыть в связи с его работой и которое прямо или косвенно находится под контролем работодателя ( ст. 209 ТК РФ)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81" y="1367692"/>
            <a:ext cx="767888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Структурное подразделение </a:t>
            </a:r>
            <a:r>
              <a:rPr lang="ru-RU" sz="2800" b="1" dirty="0" smtClean="0">
                <a:solidFill>
                  <a:schemeClr val="tx1"/>
                </a:solidFill>
              </a:rPr>
              <a:t>– это филиалы, представительства, отделы, участки и т.д.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8574" y="6230938"/>
            <a:ext cx="6397625" cy="627062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2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 flipH="1">
            <a:off x="1422400" y="135468"/>
            <a:ext cx="6976532" cy="101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Временный перевод работника на другую работу ( статья 72.2 ТК РФ)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0563102">
            <a:off x="191724" y="4552340"/>
            <a:ext cx="3833931" cy="1905808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Перечень случаев чрезвычайного характера  является </a:t>
            </a:r>
            <a:r>
              <a:rPr lang="ru-RU" sz="2000" b="1" dirty="0" smtClean="0">
                <a:solidFill>
                  <a:srgbClr val="FF0000"/>
                </a:solidFill>
              </a:rPr>
              <a:t>исчерпывающим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435100" y="1378428"/>
            <a:ext cx="1572664" cy="1035981"/>
          </a:xfrm>
          <a:prstGeom prst="wedgeRectCallout">
            <a:avLst>
              <a:gd name="adj1" fmla="val -22068"/>
              <a:gd name="adj2" fmla="val 9192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Условия перевода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8469" y="2733702"/>
            <a:ext cx="210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Соглашение</a:t>
            </a:r>
            <a:r>
              <a:rPr lang="ru-RU" sz="2400" dirty="0" smtClean="0"/>
              <a:t> </a:t>
            </a:r>
            <a:r>
              <a:rPr lang="ru-RU" sz="2400" b="1" dirty="0" smtClean="0"/>
              <a:t>сторон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88469" y="3468493"/>
            <a:ext cx="2298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Письменная форма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0800000" flipH="1" flipV="1">
            <a:off x="5232399" y="1443051"/>
            <a:ext cx="3166533" cy="185093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срок до одного года для замещения временно отсутствующего работника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0036915">
            <a:off x="2998201" y="2106720"/>
            <a:ext cx="2283135" cy="484632"/>
          </a:xfrm>
          <a:prstGeom prst="left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41306" y="3773786"/>
            <a:ext cx="4834467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срок до одного месяца.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Без согласия работника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7763" y="4688186"/>
            <a:ext cx="4918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Катастрофы, производственные аварии, несчастные случаи на производстве, пожар, наводнение, голод, землетрясение, эпидемии</a:t>
            </a:r>
            <a:endParaRPr lang="ru-RU" sz="2400" b="1" dirty="0"/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03667" y="6357915"/>
            <a:ext cx="5417239" cy="508715"/>
            <a:chOff x="1155032" y="5934866"/>
            <a:chExt cx="6396398" cy="747449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1223282" y="5969862"/>
              <a:ext cx="4760000" cy="7124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5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18243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57454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2594" y="112765"/>
            <a:ext cx="7537142" cy="17842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Изменение определенных сторонами условий трудового договора по причинам, связанным с изменением организационных или технологических условий труда (ст.74 ТК РФ)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572000" y="1927208"/>
            <a:ext cx="541538" cy="7713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6085" y="2703960"/>
            <a:ext cx="2230517" cy="145750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Допускается по инициативе работодателя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13802" y="2702791"/>
            <a:ext cx="2123982" cy="1439273"/>
          </a:xfrm>
          <a:prstGeom prst="roundRect">
            <a:avLst>
              <a:gd name="adj" fmla="val 1278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 изменения трудовой функции работника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334715" y="3388900"/>
            <a:ext cx="695220" cy="261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141868" y="3426017"/>
            <a:ext cx="538626" cy="272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84578" y="2708689"/>
            <a:ext cx="1973062" cy="162303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Уведомление работника (письменное)  не позднее чем за два</a:t>
            </a: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месяца </a:t>
            </a:r>
            <a:endParaRPr lang="ru-RU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885" y="4376179"/>
            <a:ext cx="2313706" cy="11824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Если работник не согласен на новые условия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77732" y="4787481"/>
            <a:ext cx="609186" cy="27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3901" y="4336905"/>
            <a:ext cx="2123982" cy="12301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Работодатель предлагает вакансии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09572" y="4340154"/>
            <a:ext cx="1923073" cy="12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 отсутствии работы или отказе работника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8657641" y="3445751"/>
            <a:ext cx="352352" cy="24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57602" y="4819333"/>
            <a:ext cx="486282" cy="277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107180" y="4772048"/>
            <a:ext cx="608001" cy="277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8657640" y="4735298"/>
            <a:ext cx="352353" cy="277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2997" y="5581415"/>
            <a:ext cx="8141640" cy="4488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Трудовой договор прекращается в соответствии с пунктом 7 части 1 ст.77 ТК РФ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37" y="6300909"/>
            <a:ext cx="692129" cy="3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одзаголовок 2"/>
          <p:cNvSpPr txBox="1">
            <a:spLocks/>
          </p:cNvSpPr>
          <p:nvPr/>
        </p:nvSpPr>
        <p:spPr bwMode="auto">
          <a:xfrm>
            <a:off x="211537" y="6218864"/>
            <a:ext cx="4031340" cy="4848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txBody>
          <a:bodyPr>
            <a:normAutofit fontScale="77500" lnSpcReduction="20000"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endParaRPr lang="ru-RU" sz="1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51" y="1349405"/>
            <a:ext cx="6640498" cy="235258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Часть </a:t>
            </a:r>
            <a: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III</a:t>
            </a:r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ru-RU" sz="2800" b="1" smtClean="0">
                <a:solidFill>
                  <a:schemeClr val="tx1"/>
                </a:solidFill>
                <a:latin typeface="Arial Black" panose="020B0A04020102020204" pitchFamily="34" charset="0"/>
              </a:rPr>
              <a:t>Основания прекращения трудового </a:t>
            </a:r>
            <a:r>
              <a:rPr 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договора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76639" y="6122372"/>
            <a:ext cx="6806318" cy="633412"/>
            <a:chOff x="1155032" y="4800571"/>
            <a:chExt cx="6805013" cy="742214"/>
          </a:xfrm>
        </p:grpSpPr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1391925" y="4830334"/>
              <a:ext cx="4759999" cy="7124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5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5032" y="4855951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563647" y="4800571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8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1542" y="51413"/>
            <a:ext cx="6343135" cy="757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Прекращение трудового договора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6582" y="1995639"/>
            <a:ext cx="3319849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Общие основания прекращения трудового договора (ст. 77 ТК РФ)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4086" y="2950887"/>
            <a:ext cx="2331771" cy="14333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инициативе работника  (пункт 3 ч.1  ст.77 ТК РФ)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69811" y="2932670"/>
            <a:ext cx="2553418" cy="13674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инициативе работодателя (ст. 71 и 81 ТК РФ)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4086" y="4784333"/>
            <a:ext cx="2372496" cy="127686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 обстоятельствам, не зависящим от воли сторон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(ст.83 ТК РФ)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42890" y="4436073"/>
            <a:ext cx="2553418" cy="216654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Особенности увольнения разных категорий работников: (совместителей ст.288 ТК РФ, руководителей ст.278 ТК РФ) 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68783" y="171758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662774" y="2969627"/>
            <a:ext cx="34093" cy="332869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185857" y="3709346"/>
            <a:ext cx="144574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786284" y="3693578"/>
            <a:ext cx="1685910" cy="1429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85857" y="5519347"/>
            <a:ext cx="13829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71756" y="5519346"/>
            <a:ext cx="131496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4614319" y="881248"/>
            <a:ext cx="304800" cy="700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20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1" y="916407"/>
            <a:ext cx="2829206" cy="18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94270" y="304801"/>
            <a:ext cx="7842422" cy="1252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Порядок расторжения трудового договора по инициативе работодателя  (ст.81 ТК РФ)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67645" y="2978870"/>
            <a:ext cx="1932495" cy="761255"/>
          </a:xfrm>
          <a:prstGeom prst="rightArrow">
            <a:avLst/>
          </a:prstGeom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Ст.373 ТК РФ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0140" y="1979841"/>
            <a:ext cx="48603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Соблюдение установленного порядка расторжения трудового договора: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Обязательное участие </a:t>
            </a:r>
            <a:r>
              <a:rPr lang="ru-RU" sz="2000" b="1" dirty="0" smtClean="0"/>
              <a:t>выборного органа ППО при расторжении трудового договора в отношении работников – членов Профсоюза по основаниям (пунктам 2,3,5 ст. 81 ТК РФ);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Не допускается увольнение </a:t>
            </a:r>
            <a:r>
              <a:rPr lang="ru-RU" sz="2000" b="1" dirty="0" smtClean="0"/>
              <a:t>работника (за исключением ликвидации организации) в период его временной нетрудоспособности и в период пребывания в отпуске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165163" y="3903331"/>
            <a:ext cx="1686986" cy="2403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57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8454" y="481914"/>
            <a:ext cx="8122508" cy="12562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Расторжение трудового договора по пункту 2 части1 статьи 81 Трудового кодекса РФ ( сокращение численности </a:t>
            </a:r>
            <a:r>
              <a:rPr lang="ru-RU" sz="2400" b="1" dirty="0" smtClean="0">
                <a:solidFill>
                  <a:srgbClr val="FF0000"/>
                </a:solidFill>
              </a:rPr>
              <a:t>или </a:t>
            </a:r>
            <a:r>
              <a:rPr lang="ru-RU" sz="2400" b="1" dirty="0" smtClean="0">
                <a:solidFill>
                  <a:schemeClr val="tx1"/>
                </a:solidFill>
              </a:rPr>
              <a:t>штата </a:t>
            </a:r>
            <a:r>
              <a:rPr lang="ru-RU" sz="2400" b="1" smtClean="0">
                <a:solidFill>
                  <a:schemeClr val="tx1"/>
                </a:solidFill>
              </a:rPr>
              <a:t>работников организации)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8454" y="2883243"/>
            <a:ext cx="163933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ПОНЯТИЯ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78675" y="3340443"/>
            <a:ext cx="914400" cy="9144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347784" y="2594919"/>
            <a:ext cx="1103870" cy="74552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389870" y="2197442"/>
            <a:ext cx="5383426" cy="12624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Сокращение численности работников- это уменьшение количества работников, работающих по трудовым договорам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3967" y="3737918"/>
            <a:ext cx="5449329" cy="1254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Сокращение штата работников – это изменение внутренней структуры организации, ликвидация его структурных подразделени</a:t>
            </a: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й </a:t>
            </a: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676243" y="3841253"/>
            <a:ext cx="1686986" cy="2403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трелка вниз 13"/>
          <p:cNvSpPr/>
          <p:nvPr/>
        </p:nvSpPr>
        <p:spPr>
          <a:xfrm>
            <a:off x="5682749" y="4992129"/>
            <a:ext cx="484632" cy="46749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51654" y="5524843"/>
            <a:ext cx="5379308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Решение о сокращении численности или штата работников работодатель принимает </a:t>
            </a:r>
            <a:r>
              <a:rPr lang="ru-RU" sz="2000" b="1" dirty="0" smtClean="0">
                <a:solidFill>
                  <a:srgbClr val="FF0000"/>
                </a:solidFill>
              </a:rPr>
              <a:t>самостоятельно!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13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12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" y="0"/>
            <a:ext cx="1960353" cy="2139352"/>
          </a:xfrm>
          <a:prstGeom prst="rect">
            <a:avLst/>
          </a:prstGeom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84107" y="6047118"/>
            <a:ext cx="6946421" cy="750497"/>
            <a:chOff x="1155032" y="5934866"/>
            <a:chExt cx="6396398" cy="734774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Скругленный прямоугольник 7"/>
          <p:cNvSpPr/>
          <p:nvPr/>
        </p:nvSpPr>
        <p:spPr>
          <a:xfrm>
            <a:off x="3140014" y="189781"/>
            <a:ext cx="4917057" cy="1380227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Обязательное участие выборного органа ППО в вопросах, связанных с расторжением трудовых договоров с работниками в связи с сокращением численности или штата работников (ст. ст. 82,373 ТК РФ).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761781" y="1931637"/>
            <a:ext cx="484632" cy="978408"/>
          </a:xfrm>
          <a:prstGeom prst="downArrow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58598" y="2929878"/>
            <a:ext cx="891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При принятии решения по сокращению численности или штата работников </a:t>
            </a:r>
            <a:r>
              <a:rPr lang="ru-RU" sz="1600" u="sng" dirty="0" smtClean="0"/>
              <a:t>работодатель</a:t>
            </a:r>
          </a:p>
          <a:p>
            <a:pPr algn="just"/>
            <a:r>
              <a:rPr lang="ru-RU" sz="1600" u="sng" dirty="0" smtClean="0"/>
              <a:t>обязан в письменной форме сообщить </a:t>
            </a:r>
            <a:r>
              <a:rPr lang="ru-RU" sz="1600" dirty="0" smtClean="0"/>
              <a:t>об этом выборному органу ППО не позднее, чем за два месяца до начала проведения мероприятий по сокращению;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273" y="3862208"/>
            <a:ext cx="847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В случае, если сокращение может привести к массовому высвобождению работников   –</a:t>
            </a:r>
          </a:p>
          <a:p>
            <a:pPr algn="just"/>
            <a:r>
              <a:rPr lang="ru-RU" sz="1600" dirty="0" smtClean="0"/>
              <a:t>работодатель обязан сообщить не позднее чем за 3 месяца; 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8226" y="4477458"/>
            <a:ext cx="898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Увольнение работников – членов профсоюза </a:t>
            </a:r>
            <a:r>
              <a:rPr lang="ru-RU" sz="1600" i="1" dirty="0" smtClean="0"/>
              <a:t>по </a:t>
            </a:r>
            <a:r>
              <a:rPr lang="ru-RU" sz="1600" i="1" dirty="0" err="1" smtClean="0"/>
              <a:t>п.п</a:t>
            </a:r>
            <a:r>
              <a:rPr lang="ru-RU" sz="1600" i="1" dirty="0" smtClean="0"/>
              <a:t>. 2,3 или 5 ч.1. ст.81 ТК РФ (сокращение</a:t>
            </a:r>
          </a:p>
          <a:p>
            <a:pPr algn="just"/>
            <a:r>
              <a:rPr lang="ru-RU" sz="1600" i="1" dirty="0" smtClean="0"/>
              <a:t>численности или штата работников, несоответствия работника занимаемой должности, подтвержденной результатами аттестации, неоднократного неисполнения работником без уважительных причин своих должностных обязанностей, если он имеет дисциплинарное взыскание) </a:t>
            </a:r>
            <a:r>
              <a:rPr lang="ru-RU" sz="1600" dirty="0" smtClean="0"/>
              <a:t>производится с учетом мнения выборного органа ППО в соответствии со </a:t>
            </a:r>
            <a:r>
              <a:rPr lang="ru-RU" sz="1600" dirty="0" smtClean="0"/>
              <a:t>ст. </a:t>
            </a:r>
            <a:r>
              <a:rPr lang="ru-RU" sz="1600" dirty="0" smtClean="0"/>
              <a:t>373 ТК РФ.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40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4409" y="269619"/>
            <a:ext cx="7609991" cy="1001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Гарантии беременной женщине и лицам с семейными обязанностями при расторжении трудового договора  (ст.261 ТК РФ)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342746" y="2381615"/>
            <a:ext cx="5773893" cy="37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Беременных женщин;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42746" y="2784062"/>
            <a:ext cx="467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Женщин, имеющих детей в возрасте до трех лет;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42747" y="3296224"/>
            <a:ext cx="534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Одиноких матерей, воспитывающих ребенка-инвалида в возрасте до 18 лет или малолетнего ребенка;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03928" y="4058103"/>
            <a:ext cx="5154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Других лиц, воспитывающих указанных детей без матери;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Родителя (законного представителя ребенка), являющимся единственным кормильцем ребенка-инвалида до 18 лет;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Родителя –единственного кормильца в семье, воспитывающего трех и более детей.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" y="2381615"/>
            <a:ext cx="1801056" cy="2306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642056">
            <a:off x="757859" y="3248604"/>
            <a:ext cx="10694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 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8183" y="6124999"/>
            <a:ext cx="6397625" cy="627062"/>
            <a:chOff x="1155032" y="5934866"/>
            <a:chExt cx="6396398" cy="734774"/>
          </a:xfrm>
        </p:grpSpPr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246095" y="1477737"/>
            <a:ext cx="764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допускается расторжение трудового договора по сокращению численности или штата работников: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6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60" y="1279111"/>
            <a:ext cx="1736304" cy="187815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37988" y="284672"/>
            <a:ext cx="5520906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Стороны трудовых отношений (ст.20 ТК РФ)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0001897">
            <a:off x="1627847" y="3435670"/>
            <a:ext cx="1923691" cy="48463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Работник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947" y="4340981"/>
            <a:ext cx="1811547" cy="11491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Физическое лицо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595" y="4340981"/>
            <a:ext cx="2505973" cy="12517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Физическое лицо либо юридическое лицо (организация)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rot="1265944">
            <a:off x="5751910" y="3473719"/>
            <a:ext cx="1848401" cy="4846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Работодатель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60535" y="6174397"/>
            <a:ext cx="5417239" cy="500088"/>
            <a:chOff x="1155032" y="5934866"/>
            <a:chExt cx="6396398" cy="734774"/>
          </a:xfrm>
        </p:grpSpPr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36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4270" y="230659"/>
            <a:ext cx="8114271" cy="11450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Гарантии и компенсации работникам, связанные с расторжением трудового договора ( глава 27 ТК РФ)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5388344"/>
              </p:ext>
            </p:extLst>
          </p:nvPr>
        </p:nvGraphicFramePr>
        <p:xfrm>
          <a:off x="1524000" y="1397000"/>
          <a:ext cx="6096000" cy="4893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7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8021" y="82180"/>
            <a:ext cx="845202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Общий порядок оформления прекращения трудового договора (статья 84.1 ТК РФ)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57" y="1910980"/>
            <a:ext cx="84107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/>
              <a:t>Издается приказ работодателя о прекращении трудового договора (увольнении работника) 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/>
              <a:t>Производится ознакомление работника с приказом под роспись работника;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/>
              <a:t>Производится запись в трудовую книжку работника об основании и причине прекращения трудового договора (со ссылкой   на статью, часть, пункт ТК РФ);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/>
              <a:t>Выдается трудовая книжка работнику в день прекращения трудового договора (последний день работы);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/>
              <a:t>Производится окончательный расчет с работником в соответствии со ст.140 ТК РФ.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81266" y="996580"/>
            <a:ext cx="480515" cy="93911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74" y="6195525"/>
            <a:ext cx="692129" cy="3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98557" y="6115403"/>
            <a:ext cx="5417239" cy="500088"/>
            <a:chOff x="1155032" y="5934866"/>
            <a:chExt cx="6396398" cy="734774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8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white">
          <a:xfrm>
            <a:off x="2405063" y="1216819"/>
            <a:ext cx="6296025" cy="433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742667"/>
            <a:ext cx="8701548" cy="1632885"/>
          </a:xfrm>
          <a:effectLst>
            <a:glow rad="228600">
              <a:schemeClr val="accent2">
                <a:satMod val="175000"/>
                <a:alpha val="40000"/>
              </a:schemeClr>
            </a:glow>
            <a:reflection stA="0" endPos="65000" dir="5400000" sy="-100000" algn="bl" rotWithShape="0"/>
            <a:softEdge rad="431800"/>
          </a:effectLst>
          <a:scene3d>
            <a:camera prst="orthographicFront"/>
            <a:lightRig rig="freezing" dir="t"/>
          </a:scene3d>
          <a:sp3d extrusionH="76200">
            <a:bevelT/>
            <a:extrusionClr>
              <a:schemeClr val="accent1">
                <a:lumMod val="75000"/>
              </a:schemeClr>
            </a:extrusionClr>
          </a:sp3d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5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Сила Профсоюза – </a:t>
            </a:r>
            <a:br>
              <a:rPr lang="ru-RU" sz="405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5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в его МАССОВОСТИ !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76225" y="493059"/>
            <a:ext cx="3623422" cy="1863189"/>
            <a:chOff x="368171" y="153386"/>
            <a:chExt cx="3429200" cy="1845767"/>
          </a:xfrm>
        </p:grpSpPr>
        <p:pic>
          <p:nvPicPr>
            <p:cNvPr id="118789" name="Рисунок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171" y="153386"/>
              <a:ext cx="1442117" cy="88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Заголовок 6"/>
            <p:cNvSpPr txBox="1">
              <a:spLocks/>
            </p:cNvSpPr>
            <p:nvPr/>
          </p:nvSpPr>
          <p:spPr>
            <a:xfrm>
              <a:off x="368171" y="1219508"/>
              <a:ext cx="3429200" cy="779645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  <a:reflection stA="0" endPos="65000" dir="5400000" sy="-100000" algn="bl" rotWithShape="0"/>
              <a:softEdge rad="431800"/>
            </a:effectLst>
            <a:scene3d>
              <a:camera prst="orthographicFront"/>
              <a:lightRig rig="freezing" dir="t"/>
            </a:scene3d>
            <a:sp3d extrusionH="762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ru-RU" sz="1350" b="1" dirty="0">
                  <a:ln w="952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Профсоюз работников здравоохранения г. Москвы</a:t>
              </a:r>
            </a:p>
            <a:p>
              <a:pPr>
                <a:lnSpc>
                  <a:spcPct val="100000"/>
                </a:lnSpc>
                <a:defRPr/>
              </a:pPr>
              <a:endParaRPr lang="ru-RU" sz="135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90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4307840" y="784998"/>
            <a:ext cx="401319" cy="765201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198872" y="1557973"/>
            <a:ext cx="2133600" cy="70273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работник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5625255" y="1588698"/>
            <a:ext cx="2460412" cy="65193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работодатель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3513663" y="1595063"/>
            <a:ext cx="1930401" cy="6752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Трудовой договор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14800" y="49953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25338" y="158930"/>
            <a:ext cx="5987011" cy="5672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Трудовые отношения </a:t>
            </a:r>
            <a:r>
              <a:rPr lang="ru-RU" sz="2800" b="1" smtClean="0">
                <a:solidFill>
                  <a:schemeClr val="tx1"/>
                </a:solidFill>
                <a:latin typeface="Calibri" panose="020F0502020204030204" pitchFamily="34" charset="0"/>
              </a:rPr>
              <a:t>(ст.16 ТК 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РФ)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664" y="2367001"/>
            <a:ext cx="229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В результате </a:t>
            </a:r>
            <a:r>
              <a:rPr lang="ru-RU" sz="2400" b="1" dirty="0" smtClean="0">
                <a:latin typeface="Constantia" panose="02030602050306030303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6015" y="2709553"/>
            <a:ext cx="298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Избрания на должность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62872" y="3026178"/>
            <a:ext cx="36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Избрания по конкурсу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2872" y="3356686"/>
            <a:ext cx="463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Назначения на должность или </a:t>
            </a:r>
          </a:p>
          <a:p>
            <a:r>
              <a:rPr lang="ru-RU" b="1" dirty="0" smtClean="0"/>
              <a:t>утверждения в должности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62872" y="3977432"/>
            <a:ext cx="442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Направления на работу уполномоченными органами в счет квоты 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457470" y="2769288"/>
            <a:ext cx="2982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Судебного решения о заключении трудового договора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44064" y="3659848"/>
            <a:ext cx="3230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Признания судом отношений, возникших на основании гражданско-правового договора, трудовыми отношениями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5123" y="5062241"/>
            <a:ext cx="810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</a:rPr>
              <a:t>На основании заключенного трудового договора, а также фактического допущения работника к работе с ведома или по поручению работодателя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57" y="6445691"/>
            <a:ext cx="692129" cy="3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966157" y="6185141"/>
            <a:ext cx="4408099" cy="6003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Профсоюз работников здравоохранения г. Москвы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MEDPROFSOUZ.RU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707" y="165751"/>
            <a:ext cx="3200400" cy="7952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Работник имеет право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ст.21 ТК РФ)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4138" y="148242"/>
            <a:ext cx="3562881" cy="812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Работодатель имеет право (</a:t>
            </a:r>
            <a:r>
              <a:rPr lang="ru-RU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ст.22 ТК РФ)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045125" y="1211427"/>
            <a:ext cx="2665562" cy="727381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Трудовой договор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5233889"/>
              </p:ext>
            </p:extLst>
          </p:nvPr>
        </p:nvGraphicFramePr>
        <p:xfrm>
          <a:off x="491707" y="1716660"/>
          <a:ext cx="8005312" cy="421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329039" y="5755340"/>
            <a:ext cx="6806318" cy="1160723"/>
            <a:chOff x="1155032" y="4800571"/>
            <a:chExt cx="6805013" cy="868910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1155032" y="4957030"/>
              <a:ext cx="4996892" cy="7124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2" name="Рисунок 7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55032" y="4855951"/>
              <a:ext cx="100242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563647" y="4800571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Скругленный прямоугольник 17"/>
          <p:cNvSpPr/>
          <p:nvPr/>
        </p:nvSpPr>
        <p:spPr>
          <a:xfrm>
            <a:off x="483080" y="3001993"/>
            <a:ext cx="4201064" cy="29329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u="sng" dirty="0" smtClean="0">
                <a:solidFill>
                  <a:schemeClr val="tx1"/>
                </a:solidFill>
              </a:rPr>
              <a:t>Основные права на: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    Безопасные условия труда;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Выплату в полном объеме  и своевременную заработную плату;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Отдых;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Подготовку и дополнительное профессиональное образование;</a:t>
            </a:r>
          </a:p>
          <a:p>
            <a:pPr marL="285750" indent="-285750" algn="just">
              <a:buFontTx/>
              <a:buChar char="-"/>
            </a:pPr>
            <a:r>
              <a:rPr lang="ru-RU" sz="1600" u="sng" dirty="0" smtClean="0">
                <a:solidFill>
                  <a:schemeClr val="tx1"/>
                </a:solidFill>
              </a:rPr>
              <a:t>На объединение, включая право на создание профессиональных союзов и вступление в них для защиты своих прав и законных интересов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90172" y="3001993"/>
            <a:ext cx="3952872" cy="29329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Основные права на: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поощрение работников за             добросовестный труд;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Требование от работников исполнения ими трудовых обязанностей и бережного отношения к имуществу работодателя и других работников;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Привлечение работников к дисциплинарной и материальной ответственности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267" y="122535"/>
            <a:ext cx="4572000" cy="3768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56265" y="199286"/>
            <a:ext cx="6790268" cy="959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Трудовой договор (статья 56 ТК РФ)</a:t>
            </a:r>
            <a:endParaRPr lang="ru-RU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838475" y="1175839"/>
            <a:ext cx="2353734" cy="7620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67712" y="1165530"/>
            <a:ext cx="1983687" cy="689346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06476" y="1395557"/>
            <a:ext cx="273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СОГЛАШЕНИЕ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73" y="1755411"/>
            <a:ext cx="279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РАБОТНИК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50226" y="1790385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РАБОТОДАТЕЛЬ</a:t>
            </a:r>
            <a:endParaRPr lang="ru-RU" sz="2800" b="1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2218267" y="2191397"/>
            <a:ext cx="296333" cy="53807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082119" y="2208900"/>
            <a:ext cx="332456" cy="49953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464018" y="2629512"/>
            <a:ext cx="240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ОБЯЗУЕТСЯ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9967" y="3007424"/>
            <a:ext cx="3632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Выполнять трудовую функцию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0659" y="3830811"/>
            <a:ext cx="4131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Соблюдать Правила внутреннего трудового распорядка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4292" y="2634669"/>
            <a:ext cx="278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ОБЯЗУЕТСЯ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67100" y="2880269"/>
            <a:ext cx="343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Предоставить работу, по обусловленной трудовой функции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82976" y="4084419"/>
            <a:ext cx="327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Обеспечить у</a:t>
            </a:r>
            <a:r>
              <a:rPr lang="ru-RU" sz="2400" b="1" dirty="0" smtClean="0">
                <a:latin typeface="Calibri" panose="020F0502020204030204" pitchFamily="34" charset="0"/>
              </a:rPr>
              <a:t>словия труда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4713435" y="4865731"/>
            <a:ext cx="4289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sz="2400" b="1" dirty="0" smtClean="0"/>
              <a:t>Своевременно выплачивать заработную плату в полном размере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89" y="1861616"/>
            <a:ext cx="1736304" cy="2499381"/>
          </a:xfrm>
          <a:prstGeom prst="rect">
            <a:avLst/>
          </a:prstGeom>
        </p:spPr>
      </p:pic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12037" y="6048744"/>
            <a:ext cx="6472056" cy="663501"/>
            <a:chOff x="12723" y="9384470"/>
            <a:chExt cx="6680352" cy="777472"/>
          </a:xfrm>
        </p:grpSpPr>
        <p:sp>
          <p:nvSpPr>
            <p:cNvPr id="28" name="Подзаголовок 2"/>
            <p:cNvSpPr txBox="1">
              <a:spLocks/>
            </p:cNvSpPr>
            <p:nvPr/>
          </p:nvSpPr>
          <p:spPr>
            <a:xfrm>
              <a:off x="12723" y="9497231"/>
              <a:ext cx="4759999" cy="6647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34" y="9579922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96677" y="9384470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олотно 52"/>
          <p:cNvGrpSpPr/>
          <p:nvPr/>
        </p:nvGrpSpPr>
        <p:grpSpPr>
          <a:xfrm>
            <a:off x="-233564" y="-100513"/>
            <a:ext cx="9476906" cy="6571089"/>
            <a:chOff x="-597879" y="-42545"/>
            <a:chExt cx="6889317" cy="4930775"/>
          </a:xfrm>
          <a:noFill/>
        </p:grpSpPr>
        <p:sp>
          <p:nvSpPr>
            <p:cNvPr id="3" name="Прямоугольник 2"/>
            <p:cNvSpPr/>
            <p:nvPr/>
          </p:nvSpPr>
          <p:spPr>
            <a:xfrm>
              <a:off x="-597879" y="-42545"/>
              <a:ext cx="6047740" cy="486410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relaxedInset"/>
            </a:sp3d>
          </p:spPr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693545" y="118745"/>
              <a:ext cx="2882900" cy="52895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dist="28398" dir="3806097" algn="ctr" rotWithShape="0">
                <a:srgbClr val="622423"/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09527" y="37471"/>
              <a:ext cx="4201065" cy="695152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8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Условия трудового </a:t>
              </a:r>
              <a:r>
                <a:rPr lang="ru-RU" sz="2800" b="1" dirty="0" smtClean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договора</a:t>
              </a:r>
            </a:p>
            <a:p>
              <a:pPr algn="ctr">
                <a:spcAft>
                  <a:spcPts val="0"/>
                </a:spcAft>
              </a:pPr>
              <a:r>
                <a:rPr lang="ru-RU" sz="2800" b="1" dirty="0" smtClean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(ст. </a:t>
              </a:r>
              <a:r>
                <a:rPr lang="ru-RU" sz="28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57 </a:t>
              </a:r>
              <a:r>
                <a:rPr lang="ru-RU" sz="2800" b="1" dirty="0" smtClean="0">
                  <a:solidFill>
                    <a:schemeClr val="accent5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ТК РФ)</a:t>
              </a:r>
              <a:endParaRPr lang="ru-RU" sz="28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" name="Line 6"/>
            <p:cNvCxnSpPr>
              <a:cxnSpLocks noChangeShapeType="1"/>
            </p:cNvCxnSpPr>
            <p:nvPr/>
          </p:nvCxnSpPr>
          <p:spPr bwMode="auto">
            <a:xfrm flipH="1">
              <a:off x="2832735" y="718820"/>
              <a:ext cx="301625" cy="20193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7" name="Line 7"/>
            <p:cNvCxnSpPr>
              <a:cxnSpLocks noChangeShapeType="1"/>
            </p:cNvCxnSpPr>
            <p:nvPr/>
          </p:nvCxnSpPr>
          <p:spPr bwMode="auto">
            <a:xfrm>
              <a:off x="3136265" y="718820"/>
              <a:ext cx="253365" cy="201930"/>
            </a:xfrm>
            <a:prstGeom prst="line">
              <a:avLst/>
            </a:prstGeom>
            <a:grp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53060" y="768985"/>
              <a:ext cx="2479675" cy="25336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58202" y="728722"/>
              <a:ext cx="1767789" cy="32563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Обязательные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0" y="1120775"/>
              <a:ext cx="2326005" cy="28638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0" y="1502410"/>
              <a:ext cx="2326005" cy="30924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0" y="2495550"/>
              <a:ext cx="2326005" cy="30226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0" y="2894330"/>
              <a:ext cx="2326005" cy="40322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0" y="3402965"/>
              <a:ext cx="2326005" cy="58039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3723549" y="3968310"/>
              <a:ext cx="2412456" cy="326932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3793490" y="3276600"/>
              <a:ext cx="2326005" cy="56896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767786" y="2788071"/>
              <a:ext cx="2326005" cy="40386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3794125" y="1984375"/>
              <a:ext cx="2326005" cy="70739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3794125" y="1494790"/>
              <a:ext cx="2326005" cy="40322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3794125" y="1100455"/>
              <a:ext cx="2326005" cy="30988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0" y="4089400"/>
              <a:ext cx="2326005" cy="30416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0" y="4484370"/>
              <a:ext cx="2326005" cy="403860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30270" y="1205512"/>
              <a:ext cx="1126933" cy="21016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Место работы</a:t>
              </a:r>
              <a:endPara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96432" y="1552371"/>
              <a:ext cx="1332886" cy="21016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Трудовая функция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64644" y="2541599"/>
              <a:ext cx="1596722" cy="21016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Условия </a:t>
              </a: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оплаты </a:t>
              </a:r>
              <a:r>
                <a:rPr lang="ru-RU" sz="14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труда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18331" y="2886852"/>
              <a:ext cx="1810627" cy="37182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Режим рабочего времени 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и времени отдыха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7018" y="4135931"/>
              <a:ext cx="2271709" cy="21016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Условия труда на рабочем месте</a:t>
              </a:r>
              <a:endPara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47003" y="4500199"/>
              <a:ext cx="1832380" cy="37182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Условия об обязательном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социальном страховании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086631" y="1150313"/>
              <a:ext cx="1740991" cy="21016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Уточнение места работы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961663" y="1511040"/>
              <a:ext cx="1991309" cy="37182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Неразглашение охраняемой 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законом тайны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810000" y="1993265"/>
              <a:ext cx="2282825" cy="70739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Обязанность работника отработать после обучения не менее установленного 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договором срока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813810" y="2801761"/>
              <a:ext cx="2286000" cy="371825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Виды и условия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дополнительного страхования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3616133" y="3294545"/>
              <a:ext cx="2675305" cy="533489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Улучшение социально-бытовых 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условий работника и членов 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его семьи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838254" y="3967946"/>
              <a:ext cx="2256049" cy="23325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Уточнение</a:t>
              </a:r>
              <a:r>
                <a:rPr lang="ru-RU" sz="16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прав </a:t>
              </a: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и обязанностей 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" name="Line 35"/>
            <p:cNvCxnSpPr>
              <a:cxnSpLocks noChangeShapeType="1"/>
            </p:cNvCxnSpPr>
            <p:nvPr/>
          </p:nvCxnSpPr>
          <p:spPr bwMode="auto">
            <a:xfrm>
              <a:off x="2735809" y="1064260"/>
              <a:ext cx="635" cy="36601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36" name="Line 36"/>
            <p:cNvCxnSpPr>
              <a:cxnSpLocks noChangeShapeType="1"/>
            </p:cNvCxnSpPr>
            <p:nvPr/>
          </p:nvCxnSpPr>
          <p:spPr bwMode="auto">
            <a:xfrm flipH="1">
              <a:off x="2354580" y="1275715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37" name="Line 37"/>
            <p:cNvCxnSpPr>
              <a:cxnSpLocks noChangeShapeType="1"/>
            </p:cNvCxnSpPr>
            <p:nvPr/>
          </p:nvCxnSpPr>
          <p:spPr bwMode="auto">
            <a:xfrm flipH="1">
              <a:off x="2354580" y="1731010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38" name="Line 38"/>
            <p:cNvCxnSpPr>
              <a:cxnSpLocks noChangeShapeType="1"/>
            </p:cNvCxnSpPr>
            <p:nvPr/>
          </p:nvCxnSpPr>
          <p:spPr bwMode="auto">
            <a:xfrm flipH="1">
              <a:off x="2354580" y="2651125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39" name="Line 39"/>
            <p:cNvCxnSpPr>
              <a:cxnSpLocks noChangeShapeType="1"/>
            </p:cNvCxnSpPr>
            <p:nvPr/>
          </p:nvCxnSpPr>
          <p:spPr bwMode="auto">
            <a:xfrm flipH="1">
              <a:off x="2354580" y="3088005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0" name="Line 40"/>
            <p:cNvCxnSpPr>
              <a:cxnSpLocks noChangeShapeType="1"/>
            </p:cNvCxnSpPr>
            <p:nvPr/>
          </p:nvCxnSpPr>
          <p:spPr bwMode="auto">
            <a:xfrm flipH="1">
              <a:off x="2354580" y="3702685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1" name="Line 41"/>
            <p:cNvCxnSpPr>
              <a:cxnSpLocks noChangeShapeType="1"/>
            </p:cNvCxnSpPr>
            <p:nvPr/>
          </p:nvCxnSpPr>
          <p:spPr bwMode="auto">
            <a:xfrm flipH="1">
              <a:off x="2354580" y="4246880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2" name="Line 42"/>
            <p:cNvCxnSpPr>
              <a:cxnSpLocks noChangeShapeType="1"/>
            </p:cNvCxnSpPr>
            <p:nvPr/>
          </p:nvCxnSpPr>
          <p:spPr bwMode="auto">
            <a:xfrm flipH="1">
              <a:off x="2354580" y="2150110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3" name="Line 43"/>
            <p:cNvCxnSpPr>
              <a:cxnSpLocks noChangeShapeType="1"/>
            </p:cNvCxnSpPr>
            <p:nvPr/>
          </p:nvCxnSpPr>
          <p:spPr bwMode="auto">
            <a:xfrm>
              <a:off x="3490595" y="1257935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4" name="Line 44"/>
            <p:cNvCxnSpPr>
              <a:cxnSpLocks noChangeShapeType="1"/>
            </p:cNvCxnSpPr>
            <p:nvPr/>
          </p:nvCxnSpPr>
          <p:spPr bwMode="auto">
            <a:xfrm flipH="1">
              <a:off x="2356311" y="4682490"/>
              <a:ext cx="4051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5" name="Line 45"/>
            <p:cNvCxnSpPr>
              <a:cxnSpLocks noChangeShapeType="1"/>
            </p:cNvCxnSpPr>
            <p:nvPr/>
          </p:nvCxnSpPr>
          <p:spPr bwMode="auto">
            <a:xfrm>
              <a:off x="3479556" y="1296448"/>
              <a:ext cx="635" cy="30543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6" name="Line 46"/>
            <p:cNvCxnSpPr>
              <a:cxnSpLocks noChangeShapeType="1"/>
            </p:cNvCxnSpPr>
            <p:nvPr/>
          </p:nvCxnSpPr>
          <p:spPr bwMode="auto">
            <a:xfrm>
              <a:off x="3490595" y="1686560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7" name="Line 47"/>
            <p:cNvCxnSpPr>
              <a:cxnSpLocks noChangeShapeType="1"/>
            </p:cNvCxnSpPr>
            <p:nvPr/>
          </p:nvCxnSpPr>
          <p:spPr bwMode="auto">
            <a:xfrm>
              <a:off x="3490595" y="2336800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8" name="Line 48"/>
            <p:cNvCxnSpPr>
              <a:cxnSpLocks noChangeShapeType="1"/>
            </p:cNvCxnSpPr>
            <p:nvPr/>
          </p:nvCxnSpPr>
          <p:spPr bwMode="auto">
            <a:xfrm>
              <a:off x="3490595" y="2980055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49" name="Line 49"/>
            <p:cNvCxnSpPr>
              <a:cxnSpLocks noChangeShapeType="1"/>
            </p:cNvCxnSpPr>
            <p:nvPr/>
          </p:nvCxnSpPr>
          <p:spPr bwMode="auto">
            <a:xfrm>
              <a:off x="3490595" y="3559175"/>
              <a:ext cx="303530" cy="63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cxnSp>
          <p:nvCxnSpPr>
            <p:cNvPr id="50" name="Line 50"/>
            <p:cNvCxnSpPr>
              <a:cxnSpLocks noChangeShapeType="1"/>
            </p:cNvCxnSpPr>
            <p:nvPr/>
          </p:nvCxnSpPr>
          <p:spPr bwMode="auto">
            <a:xfrm>
              <a:off x="3449076" y="4179597"/>
              <a:ext cx="286826" cy="166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cxn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0" y="3453057"/>
              <a:ext cx="2272665" cy="554274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Гарантии и компенсации за работу</a:t>
              </a:r>
              <a:r>
                <a:rPr lang="ru-RU" sz="1400" b="1" dirty="0" smtClean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с </a:t>
              </a: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вредными и (или) 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опасными условиями  труда</a:t>
              </a:r>
              <a:r>
                <a:rPr lang="ru-RU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0" y="1899920"/>
              <a:ext cx="2326005" cy="48958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3389630" y="768985"/>
              <a:ext cx="2478405" cy="253365"/>
            </a:xfrm>
            <a:prstGeom prst="roundRect">
              <a:avLst>
                <a:gd name="adj" fmla="val 16667"/>
              </a:avLst>
            </a:prstGeom>
            <a:grpFill/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587723" y="732785"/>
              <a:ext cx="2081460" cy="325636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64008" tIns="32004" rIns="64008" bIns="32004" anchor="ctr" anchorCtr="0" upright="1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4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Дополнительные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54256" y="2737869"/>
            <a:ext cx="2480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      Дата начала работы   </a:t>
            </a:r>
            <a:endParaRPr lang="ru-RU" sz="14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1398" y="243296"/>
            <a:ext cx="135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II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часть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7" name="Группа 56"/>
          <p:cNvGrpSpPr>
            <a:grpSpLocks/>
          </p:cNvGrpSpPr>
          <p:nvPr/>
        </p:nvGrpSpPr>
        <p:grpSpPr bwMode="auto">
          <a:xfrm>
            <a:off x="103667" y="6140341"/>
            <a:ext cx="9049185" cy="484896"/>
            <a:chOff x="1155032" y="5615194"/>
            <a:chExt cx="10684814" cy="712453"/>
          </a:xfrm>
        </p:grpSpPr>
        <p:sp>
          <p:nvSpPr>
            <p:cNvPr id="58" name="Подзаголовок 2"/>
            <p:cNvSpPr txBox="1">
              <a:spLocks/>
            </p:cNvSpPr>
            <p:nvPr/>
          </p:nvSpPr>
          <p:spPr>
            <a:xfrm>
              <a:off x="7079846" y="5615194"/>
              <a:ext cx="4760000" cy="712453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66667" y="5721647"/>
              <a:ext cx="817230" cy="49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2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7787" y="6124999"/>
            <a:ext cx="6397625" cy="627062"/>
            <a:chOff x="1155032" y="5934866"/>
            <a:chExt cx="6396398" cy="734774"/>
          </a:xfrm>
        </p:grpSpPr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Скругленный прямоугольник 6"/>
          <p:cNvSpPr/>
          <p:nvPr/>
        </p:nvSpPr>
        <p:spPr>
          <a:xfrm>
            <a:off x="636688" y="1291349"/>
            <a:ext cx="7927759" cy="33357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Место работы – </a:t>
            </a:r>
            <a:r>
              <a:rPr lang="ru-RU" sz="2800" b="1" dirty="0" smtClean="0">
                <a:solidFill>
                  <a:schemeClr val="tx1"/>
                </a:solidFill>
              </a:rPr>
              <a:t>это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сама организация, ее структурное подразделение, где работник должен выполнять свои обязанности. Обязательное условие трудового </a:t>
            </a:r>
            <a:r>
              <a:rPr lang="ru-RU" sz="2800" b="1" smtClean="0">
                <a:solidFill>
                  <a:schemeClr val="tx1"/>
                </a:solidFill>
              </a:rPr>
              <a:t>договора (</a:t>
            </a:r>
            <a:r>
              <a:rPr lang="ru-RU" sz="2800" b="1" dirty="0" smtClean="0">
                <a:solidFill>
                  <a:schemeClr val="tx1"/>
                </a:solidFill>
              </a:rPr>
              <a:t>ст.57 ТК Ф).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20506" y="224287"/>
            <a:ext cx="497744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Трудовая функция (понятие)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1381" y="1647645"/>
            <a:ext cx="7151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4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/>
              <a:t>Наименование должностей, профессий или специальностей         ( при предоставлении компенсаций и льгот либо наличии ограничений)         должны соответствовать       наименованиям и требованиям , указанным в  </a:t>
            </a:r>
            <a:r>
              <a:rPr lang="ru-RU" sz="2400" b="1" dirty="0" smtClean="0">
                <a:solidFill>
                  <a:srgbClr val="C00000"/>
                </a:solidFill>
              </a:rPr>
              <a:t>квалификационных справочниках или профессиональным стандартам.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129968" y="3827874"/>
            <a:ext cx="1431413" cy="2182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Стрелка вниз 1"/>
          <p:cNvSpPr/>
          <p:nvPr/>
        </p:nvSpPr>
        <p:spPr>
          <a:xfrm>
            <a:off x="4324595" y="5854045"/>
            <a:ext cx="484632" cy="82687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03667" y="6357912"/>
            <a:ext cx="5417239" cy="500088"/>
            <a:chOff x="1155032" y="5934866"/>
            <a:chExt cx="6396398" cy="734774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6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2798</TotalTime>
  <Words>2077</Words>
  <Application>Microsoft Office PowerPoint</Application>
  <PresentationFormat>Экран (4:3)</PresentationFormat>
  <Paragraphs>295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 Unicode MS</vt:lpstr>
      <vt:lpstr>Microsoft JhengHei UI Light</vt:lpstr>
      <vt:lpstr>Arial</vt:lpstr>
      <vt:lpstr>Arial Black</vt:lpstr>
      <vt:lpstr>Calibri</vt:lpstr>
      <vt:lpstr>Calibri Light</vt:lpstr>
      <vt:lpstr>Constantia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Профессиональные  стандарты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Сила Профсоюза –                       в его МАССОВОСТИ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Янина Томилина</cp:lastModifiedBy>
  <cp:revision>296</cp:revision>
  <dcterms:created xsi:type="dcterms:W3CDTF">2016-11-29T11:59:42Z</dcterms:created>
  <dcterms:modified xsi:type="dcterms:W3CDTF">2017-02-10T06:41:32Z</dcterms:modified>
</cp:coreProperties>
</file>